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6" r:id="rId6"/>
    <p:sldId id="260" r:id="rId7"/>
    <p:sldId id="287" r:id="rId8"/>
    <p:sldId id="292" r:id="rId9"/>
    <p:sldId id="294" r:id="rId10"/>
    <p:sldId id="293" r:id="rId11"/>
    <p:sldId id="298" r:id="rId12"/>
    <p:sldId id="300" r:id="rId13"/>
    <p:sldId id="302" r:id="rId14"/>
    <p:sldId id="262" r:id="rId15"/>
    <p:sldId id="263" r:id="rId16"/>
    <p:sldId id="265" r:id="rId17"/>
    <p:sldId id="266" r:id="rId18"/>
    <p:sldId id="264" r:id="rId19"/>
    <p:sldId id="296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2" r:id="rId29"/>
    <p:sldId id="283" r:id="rId30"/>
  </p:sldIdLst>
  <p:sldSz cx="9144000" cy="6858000" type="screen4x3"/>
  <p:notesSz cx="6797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037"/>
    <a:srgbClr val="A7DF41"/>
    <a:srgbClr val="8859C7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6440-42D5-496F-98B7-C0529F73B4F2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89ED1-DB30-4645-8DB7-87504E9D313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38573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Come ha già detto la mia collega,l’accesso agli ambulatori per i minori, è vincolato alla</a:t>
            </a:r>
            <a:r>
              <a:rPr lang="it-IT" baseline="0" dirty="0" smtClean="0"/>
              <a:t> presenza di un genitore o di chi ne fa le veci, che presenzieranno durante tutta l’esecuzione della visita e dovranno: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89ED1-DB30-4645-8DB7-87504E9D3133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431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7A2C8-8D76-40BA-B049-346F779FC74A}" type="datetimeFigureOut">
              <a:rPr lang="it-IT" smtClean="0"/>
              <a:pPr/>
              <a:t>14/03/2023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2C02E-722A-47F5-B6FE-5D17F9E337E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844824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4000" dirty="0" smtClean="0"/>
              <a:t>PREVENZIONE CARDIOLOGICA         </a:t>
            </a:r>
            <a:r>
              <a:rPr lang="it-IT" sz="4000" dirty="0" smtClean="0"/>
              <a:t>IN ETA’ EVOLUTIVA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457200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ina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4572000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it-IT" dirty="0" smtClean="0"/>
              <a:t>SCREENING </a:t>
            </a:r>
            <a:r>
              <a:rPr lang="it-IT" sz="4000" dirty="0" smtClean="0"/>
              <a:t>attraverso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7544" y="1340768"/>
            <a:ext cx="8280920" cy="5386090"/>
          </a:xfrm>
          <a:prstGeom prst="rect">
            <a:avLst/>
          </a:prstGeom>
          <a:solidFill>
            <a:srgbClr val="FF66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just"/>
            <a:endParaRPr lang="it-IT" sz="2800" b="1" dirty="0" smtClean="0"/>
          </a:p>
          <a:p>
            <a:pPr algn="just"/>
            <a:r>
              <a:rPr lang="it-IT" sz="2000" b="1" dirty="0" smtClean="0"/>
              <a:t>Valutazione dello stato di Salute dell’apparato cardiovascolare prima che si presentano i sintomi di una problematica cardiaca.</a:t>
            </a:r>
          </a:p>
          <a:p>
            <a:pPr algn="just"/>
            <a:endParaRPr lang="it-IT" sz="2800" b="1" dirty="0" smtClean="0"/>
          </a:p>
          <a:p>
            <a:pPr algn="just"/>
            <a:r>
              <a:rPr lang="it-IT" sz="2000" b="1" dirty="0" smtClean="0"/>
              <a:t>Non tutti i difetti cardiaci congeniti sono diagnosticati alla nascita ed effettuando il controllo dei segni precoci di una malattia, consente di prevenirla o curarla.</a:t>
            </a:r>
          </a:p>
          <a:p>
            <a:pPr algn="ctr"/>
            <a:r>
              <a:rPr lang="it-IT" sz="2800" b="1" dirty="0" smtClean="0"/>
              <a:t>ATTENZIONE</a:t>
            </a:r>
          </a:p>
          <a:p>
            <a:pPr algn="ctr"/>
            <a:endParaRPr lang="it-IT" sz="2000" b="1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/>
              <a:t>Frequente sensazione di affanno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/>
              <a:t>Palpitazioni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/>
              <a:t>Tachicardie</a:t>
            </a:r>
          </a:p>
          <a:p>
            <a:pPr algn="just"/>
            <a:endParaRPr lang="it-IT" sz="2000" b="1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2000" b="1" dirty="0" smtClean="0"/>
              <a:t>Dolore toracico</a:t>
            </a:r>
            <a:endParaRPr lang="it-IT" sz="2000" dirty="0"/>
          </a:p>
        </p:txBody>
      </p:sp>
      <p:pic>
        <p:nvPicPr>
          <p:cNvPr id="1027" name="Picture 3" descr="C:\Users\Lina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933056"/>
            <a:ext cx="2880320" cy="26768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r>
              <a:rPr lang="it-IT" sz="3100" b="1" dirty="0"/>
              <a:t>Nel nostro Paese la legge sulla tutela sanitaria dell’Attività Sportiva è giustamente molto </a:t>
            </a:r>
            <a:r>
              <a:rPr lang="it-IT" sz="3100" b="1" dirty="0" smtClean="0"/>
              <a:t>severa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  <a:solidFill>
            <a:srgbClr val="FFFF00"/>
          </a:solidFill>
          <a:ln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   efficace </a:t>
            </a:r>
            <a:r>
              <a:rPr lang="it-IT" b="1" dirty="0"/>
              <a:t>nel prevenire per quanto </a:t>
            </a:r>
            <a:r>
              <a:rPr lang="it-IT" b="1" dirty="0" smtClean="0"/>
              <a:t>possibile incidenti </a:t>
            </a:r>
            <a:r>
              <a:rPr lang="it-IT" b="1" dirty="0"/>
              <a:t>cardiovascolari in chi la pratica e a tal scopo dovrà eseguire</a:t>
            </a:r>
            <a:r>
              <a:rPr lang="it-IT" b="1" dirty="0" smtClean="0"/>
              <a:t>:</a:t>
            </a:r>
          </a:p>
          <a:p>
            <a:pPr>
              <a:buNone/>
            </a:pPr>
            <a:endParaRPr lang="it-IT" dirty="0"/>
          </a:p>
          <a:p>
            <a:r>
              <a:rPr lang="it-IT" b="1" dirty="0" smtClean="0"/>
              <a:t>una </a:t>
            </a:r>
            <a:r>
              <a:rPr lang="it-IT" b="1" dirty="0"/>
              <a:t>visita cardiologica con ECG, (attività ludica</a:t>
            </a:r>
            <a:r>
              <a:rPr lang="it-IT" b="1" dirty="0" smtClean="0"/>
              <a:t>)</a:t>
            </a:r>
          </a:p>
          <a:p>
            <a:pPr>
              <a:buNone/>
            </a:pPr>
            <a:endParaRPr lang="it-IT" dirty="0"/>
          </a:p>
          <a:p>
            <a:pPr lvl="0"/>
            <a:r>
              <a:rPr lang="it-IT" b="1" dirty="0"/>
              <a:t>e se si tratta di  sport più impegnativi   anche una prova da sforzo ( attività agonistica)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rgbClr val="FC103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it-IT" sz="3600" b="1" dirty="0"/>
              <a:t>Il ruolo dei genitori , ma non da meno degli insegnanti, per quanto concerne la prevenzione è fondamentale in</a:t>
            </a:r>
            <a:r>
              <a:rPr lang="it-IT" sz="3100" b="1" dirty="0"/>
              <a:t> quanto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it-IT" sz="2800" b="1" dirty="0"/>
              <a:t>possono raccogliere e riportare informazioni importanti per il Medico </a:t>
            </a:r>
            <a:r>
              <a:rPr lang="it-IT" sz="2800" b="1" dirty="0" smtClean="0"/>
              <a:t>Pediatra</a:t>
            </a:r>
          </a:p>
          <a:p>
            <a:r>
              <a:rPr lang="it-IT" sz="2800" b="1" dirty="0" smtClean="0"/>
              <a:t> </a:t>
            </a:r>
            <a:r>
              <a:rPr lang="it-IT" sz="2800" b="1" dirty="0"/>
              <a:t>che invierà il piccolo paziente dallo Specialista </a:t>
            </a:r>
            <a:r>
              <a:rPr lang="it-IT" sz="2800" b="1" dirty="0" smtClean="0"/>
              <a:t>di riferimento affinché possa proseguire nell’iter diagnostico terapeutico.</a:t>
            </a:r>
            <a:endParaRPr lang="it-IT" sz="2800" dirty="0"/>
          </a:p>
        </p:txBody>
      </p:sp>
      <p:pic>
        <p:nvPicPr>
          <p:cNvPr id="4" name="Immagine 3" descr="striscione vuoto grande cuore con due medici personaggio dei cartoni animati  2301509 - Scarica Immagini Vettoriali Gratis, Grafica Vettoriale, e Disegno  Modell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365104"/>
            <a:ext cx="489654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>Un </a:t>
            </a:r>
            <a:r>
              <a:rPr lang="it-IT" sz="2700" b="1" dirty="0"/>
              <a:t>esempio è l’affaticamento, se  a parità di sforzo fisico il soggetto mostra più difficoltà dei suoi compagni, al suo stesso livello di allenamento,potrebbe essere indicativo per approfondire.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 descr="Cuore Di Tristezza Del Personaggio Dei Cartoni Animati Con Aiuto Della  Targhetta Illustrazione Vettoriale - Illustrazione di anatomico, energia:  12035875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616624" cy="43817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0000"/>
          </a:bodyPr>
          <a:lstStyle/>
          <a:p>
            <a:r>
              <a:rPr lang="it-IT" b="1" dirty="0"/>
              <a:t>Tramite la Visita Cardiologica,è possibile eseguire </a:t>
            </a:r>
            <a:r>
              <a:rPr lang="it-IT" b="1" u="sng" dirty="0"/>
              <a:t>gli esami di</a:t>
            </a:r>
            <a:r>
              <a:rPr lang="it-IT" b="1" dirty="0"/>
              <a:t> </a:t>
            </a:r>
            <a:r>
              <a:rPr lang="it-IT" b="1" u="sng" dirty="0"/>
              <a:t>primo  livello</a:t>
            </a:r>
            <a:r>
              <a:rPr lang="it-IT" b="1" u="sng" dirty="0" smtClean="0"/>
              <a:t>:</a:t>
            </a:r>
            <a:br>
              <a:rPr lang="it-IT" b="1" u="sng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58112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it-IT" sz="3200" b="1" dirty="0" smtClean="0"/>
              <a:t>Esame obiettivo cardiologico attraverso</a:t>
            </a:r>
          </a:p>
          <a:p>
            <a:pPr marL="1371600" lvl="3" indent="0">
              <a:buNone/>
            </a:pPr>
            <a:endParaRPr lang="it-IT" sz="2800" b="1" dirty="0" smtClean="0"/>
          </a:p>
          <a:p>
            <a:pPr marL="1371600" lvl="3" indent="0">
              <a:buFont typeface="Wingdings" pitchFamily="2" charset="2"/>
              <a:buChar char="q"/>
            </a:pPr>
            <a:r>
              <a:rPr lang="it-IT" sz="2800" b="1" dirty="0" smtClean="0"/>
              <a:t>Auscultazione per identificazione di    eventuali soffi patologici</a:t>
            </a:r>
          </a:p>
          <a:p>
            <a:pPr marL="1371600" lvl="3" indent="0">
              <a:buFont typeface="Wingdings" pitchFamily="2" charset="2"/>
              <a:buChar char="q"/>
            </a:pPr>
            <a:r>
              <a:rPr lang="it-IT" sz="2800" b="1" dirty="0" smtClean="0"/>
              <a:t>Rilevazione </a:t>
            </a:r>
            <a:r>
              <a:rPr lang="it-IT" sz="2800" b="1" dirty="0" smtClean="0"/>
              <a:t>pressione arteriosa</a:t>
            </a:r>
          </a:p>
          <a:p>
            <a:pPr marL="1828800" lvl="4" indent="0">
              <a:buNone/>
            </a:pPr>
            <a:endParaRPr lang="it-IT" sz="2800" b="1" dirty="0" smtClean="0"/>
          </a:p>
          <a:p>
            <a:pPr lvl="0"/>
            <a:endParaRPr lang="it-IT" sz="2800" dirty="0"/>
          </a:p>
        </p:txBody>
      </p:sp>
      <p:pic>
        <p:nvPicPr>
          <p:cNvPr id="4" name="Immagine 3" descr="Il Cuore(Scienze) - L'am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43450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in giù 5"/>
          <p:cNvSpPr/>
          <p:nvPr/>
        </p:nvSpPr>
        <p:spPr>
          <a:xfrm>
            <a:off x="4644008" y="2852936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8722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lvl="0"/>
            <a:r>
              <a:rPr lang="it-IT" sz="3200" b="1" dirty="0"/>
              <a:t>Elettrocardiogramma per individuare presenza di aritmie o alterazioni del sistema di conduzione del cuore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pic>
        <p:nvPicPr>
          <p:cNvPr id="1026" name="Picture 2" descr="C:\Users\Lina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760640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71420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lvl="0"/>
            <a:r>
              <a:rPr lang="it-IT" sz="2800" b="1" dirty="0"/>
              <a:t>Ecocardiogramma trans-toracico   che permette di studiare l’anatomia cardiaca completa(</a:t>
            </a:r>
            <a:r>
              <a:rPr lang="it-IT" sz="2800" b="1" i="1" dirty="0"/>
              <a:t>esame che nel nostro ambulatorio non viene effettuato)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5" name="Segnaposto contenuto 4" descr="Cuore Ingrossato - Cardiomegal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7416824" cy="36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t-IT" sz="2800" b="1" dirty="0"/>
              <a:t>La prima figura professionale  che incontrerete sarà l’infermiere </a:t>
            </a:r>
            <a:r>
              <a:rPr lang="it-IT" sz="2800" b="1" dirty="0" smtClean="0"/>
              <a:t>che</a:t>
            </a:r>
          </a:p>
          <a:p>
            <a:pPr>
              <a:buFont typeface="Wingdings" pitchFamily="2" charset="2"/>
              <a:buChar char="§"/>
            </a:pPr>
            <a:endParaRPr lang="it-IT" sz="2800" b="1" dirty="0" smtClean="0"/>
          </a:p>
          <a:p>
            <a:pPr>
              <a:buFont typeface="Wingdings" pitchFamily="2" charset="2"/>
              <a:buChar char="§"/>
            </a:pPr>
            <a:r>
              <a:rPr lang="it-IT" sz="2800" b="1" dirty="0" smtClean="0"/>
              <a:t> </a:t>
            </a:r>
            <a:r>
              <a:rPr lang="it-IT" sz="2800" b="1" dirty="0"/>
              <a:t>vi accoglierà all’interno dell’Ambulatorio di Cardiologia, dove affiancherà lo specialista, nel nostro caso la Dottoressa C. Rossi, durante la Visita e l’Elettrocardiogramma.</a:t>
            </a:r>
            <a:endParaRPr lang="it-IT" sz="2800" dirty="0"/>
          </a:p>
          <a:p>
            <a:pPr>
              <a:buFont typeface="Wingdings" pitchFamily="2" charset="2"/>
              <a:buChar char="§"/>
            </a:pPr>
            <a:endParaRPr lang="it-IT" dirty="0"/>
          </a:p>
        </p:txBody>
      </p:sp>
      <p:pic>
        <p:nvPicPr>
          <p:cNvPr id="19458" name="Picture 2" descr="https://encrypted-tbn0.gstatic.com/images?q=tbn:ANd9GcRokKyO3aGP81mnQXudY-r5LuBt3HZkB_t2wg&amp;usqp=C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1008"/>
            <a:ext cx="2952328" cy="266429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7762056" cy="1484784"/>
          </a:xfrm>
          <a:solidFill>
            <a:srgbClr val="FF000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lvl="0"/>
            <a:r>
              <a:rPr lang="it-IT" sz="4000" b="1" dirty="0" smtClean="0"/>
              <a:t>La Visita Cardiologica</a:t>
            </a:r>
            <a:r>
              <a:rPr lang="it-IT" sz="4000" b="1" dirty="0"/>
              <a:t/>
            </a:r>
            <a:br>
              <a:rPr lang="it-IT" sz="4000" b="1" dirty="0"/>
            </a:br>
            <a:endParaRPr lang="it-IT" sz="40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  <a:solidFill>
            <a:srgbClr val="FFFF00"/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b="1" dirty="0"/>
              <a:t>ha </a:t>
            </a:r>
            <a:r>
              <a:rPr lang="it-IT" b="1" dirty="0" smtClean="0"/>
              <a:t>inizio dall’anamnesi </a:t>
            </a:r>
          </a:p>
          <a:p>
            <a:pPr>
              <a:buFont typeface="Wingdings" pitchFamily="2" charset="2"/>
              <a:buChar char="Ø"/>
            </a:pPr>
            <a:r>
              <a:rPr lang="it-IT" b="1" dirty="0"/>
              <a:t>c</a:t>
            </a:r>
            <a:r>
              <a:rPr lang="it-IT" b="1" dirty="0" smtClean="0"/>
              <a:t>ontinua con l’esame </a:t>
            </a:r>
            <a:r>
              <a:rPr lang="it-IT" b="1" dirty="0"/>
              <a:t>obiettivo completo dell’apparato cardiovascolare, 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/>
              <a:t> prosegue </a:t>
            </a:r>
            <a:r>
              <a:rPr lang="it-IT" b="1" dirty="0"/>
              <a:t>con gli esami più specifici </a:t>
            </a:r>
            <a:endParaRPr lang="it-IT" b="1" dirty="0" smtClean="0"/>
          </a:p>
          <a:p>
            <a:endParaRPr lang="it-IT" b="1" dirty="0"/>
          </a:p>
          <a:p>
            <a:pPr>
              <a:buFont typeface="Wingdings" pitchFamily="2" charset="2"/>
              <a:buChar char="q"/>
            </a:pPr>
            <a:r>
              <a:rPr lang="it-IT" b="1" dirty="0" smtClean="0"/>
              <a:t>Permette </a:t>
            </a:r>
            <a:r>
              <a:rPr lang="it-IT" b="1" dirty="0"/>
              <a:t>di verificare la presenza o meno di indizi di patologie cardiache affinché si possa intraprendere il percorso di trattamento più opportuno.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  <a:solidFill>
            <a:srgbClr val="FF0000"/>
          </a:solidFill>
          <a:effectLst>
            <a:softEdge rad="317500"/>
          </a:effectLst>
        </p:spPr>
        <p:txBody>
          <a:bodyPr/>
          <a:lstStyle/>
          <a:p>
            <a:r>
              <a:rPr lang="it-IT" dirty="0" smtClean="0"/>
              <a:t>Cuore in Visita</a:t>
            </a:r>
            <a:endParaRPr lang="it-IT" dirty="0"/>
          </a:p>
        </p:txBody>
      </p:sp>
      <p:pic>
        <p:nvPicPr>
          <p:cNvPr id="1026" name="Picture 2" descr="C:\Users\Li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24225" y="2948781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L’accesso per i minori è vincolato alla presenza di un genitore o di chi ne fa le veci ed è necessario</a:t>
            </a:r>
            <a:r>
              <a:rPr lang="it-IT" sz="3200" dirty="0" smtClean="0"/>
              <a:t>:</a:t>
            </a:r>
            <a:endParaRPr lang="it-IT" sz="32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0593224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magine 3" descr="Indicando Se Stesso Emoticon Con Maschera Medica - Immagini vettoriali  stock e altre immagini di Mascherina di protezione - Mascherina di  protezione, Emoticon, Smiley antropomorfico - iStoc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01008"/>
            <a:ext cx="4788024" cy="30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338" name="Picture 2" descr="https://encrypted-tbn0.gstatic.com/images?q=tbn:ANd9GcS68DWp_-dVfaO4v31XgCsrek_xC_dAXzkHxg&amp;usqp=C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3240360" cy="23762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7" name="Connettore 2 6"/>
          <p:cNvCxnSpPr/>
          <p:nvPr/>
        </p:nvCxnSpPr>
        <p:spPr>
          <a:xfrm>
            <a:off x="4572000" y="314096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580112" y="26369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259632" y="2348880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051720" y="2060848"/>
            <a:ext cx="2232248" cy="170648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RERIC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339752" y="2517260"/>
            <a:ext cx="223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PRENOTAZIONE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915816" y="2924944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16" name="Freccia in giù 15"/>
          <p:cNvSpPr/>
          <p:nvPr/>
        </p:nvSpPr>
        <p:spPr>
          <a:xfrm>
            <a:off x="2987824" y="3356992"/>
            <a:ext cx="288032" cy="189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/>
          <p:cNvCxnSpPr/>
          <p:nvPr/>
        </p:nvCxnSpPr>
        <p:spPr>
          <a:xfrm>
            <a:off x="323528" y="30689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it-IT" b="1" dirty="0"/>
              <a:t>Esistono tre tipi principali di elettrocardiogramma: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b="1" dirty="0" smtClean="0"/>
              <a:t>L’elettrocardiogramma  </a:t>
            </a:r>
            <a:r>
              <a:rPr lang="it-IT" b="1" dirty="0"/>
              <a:t>sotto sforzo</a:t>
            </a:r>
            <a:endParaRPr lang="it-IT" dirty="0"/>
          </a:p>
        </p:txBody>
      </p:sp>
      <p:pic>
        <p:nvPicPr>
          <p:cNvPr id="4" name="Immagine 3" descr="personaggio del cuore dei cartoni animati che fa allenamento con i pesi con  bilanciere 19515676 - Scarica Immagini Vettoriali Gratis, Grafica  Vettoriale, e Disegno Modell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60851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it-IT" b="1" dirty="0" smtClean="0"/>
              <a:t>L’elettrocardiogramma </a:t>
            </a:r>
            <a:r>
              <a:rPr lang="it-IT" b="1" dirty="0"/>
              <a:t>secondo Holter</a:t>
            </a:r>
            <a:endParaRPr lang="it-IT" dirty="0"/>
          </a:p>
        </p:txBody>
      </p:sp>
      <p:pic>
        <p:nvPicPr>
          <p:cNvPr id="4" name="Segnaposto contenuto 3" descr="Con cuore pulsante F12 nella forma di cartoni animati Immagine e Vettoriale  - Alam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Immagine 4" descr="Holter Cardiac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3816424" cy="304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it-IT" b="1" dirty="0" smtClean="0"/>
              <a:t>L’elettrocardiogramma </a:t>
            </a:r>
            <a:r>
              <a:rPr lang="it-IT" b="1" dirty="0"/>
              <a:t>a riposo  di cui oggi vi parlerò.</a:t>
            </a:r>
            <a:endParaRPr lang="it-IT" dirty="0"/>
          </a:p>
        </p:txBody>
      </p:sp>
      <p:pic>
        <p:nvPicPr>
          <p:cNvPr id="4" name="Segnaposto contenuto 3" descr="Simpatici Personaggi Del Cuore Dei Cartoni Animati Al Tavolo - Immagini  vettoriali stock e altre immagini di 14ª giornata - iStoc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15469"/>
            <a:ext cx="7200800" cy="290581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bliqueTopLef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b="1" dirty="0" smtClean="0"/>
              <a:t>L’elettrocardiogramma a riposo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/>
              <a:t>  </a:t>
            </a:r>
            <a:r>
              <a:rPr lang="it-IT" sz="2400" b="1" dirty="0"/>
              <a:t>o ECG, è un esame diagnostico, </a:t>
            </a:r>
            <a:r>
              <a:rPr lang="it-IT" sz="2400" b="1" dirty="0" smtClean="0"/>
              <a:t>non invasivo ed indolore, che </a:t>
            </a:r>
            <a:r>
              <a:rPr lang="it-IT" sz="2400" b="1" dirty="0"/>
              <a:t>prevede l’utilizzo di uno strumento in grado di registrare e riportare graficamente il ritmo, la frequenza e l’attività elettrica del cuore , la morfologia del tracciato può evidenziare eventuali</a:t>
            </a:r>
            <a:endParaRPr lang="it-IT" sz="2400" dirty="0"/>
          </a:p>
          <a:p>
            <a:pPr marL="0" indent="0">
              <a:buNone/>
            </a:pPr>
            <a:r>
              <a:rPr lang="it-IT" sz="2400" b="1" dirty="0" smtClean="0"/>
              <a:t>       </a:t>
            </a:r>
            <a:r>
              <a:rPr lang="it-IT" sz="2800" b="1" dirty="0" smtClean="0"/>
              <a:t>anomalie</a:t>
            </a:r>
            <a:r>
              <a:rPr lang="it-IT" sz="2800" b="1" dirty="0"/>
              <a:t>.</a:t>
            </a:r>
            <a:endParaRPr lang="it-IT" sz="2800" dirty="0"/>
          </a:p>
        </p:txBody>
      </p:sp>
      <p:pic>
        <p:nvPicPr>
          <p:cNvPr id="4" name="Immagine 3" descr="Elettrocardiogramma (ECG) a riposo e sotto sforzo: cos'è ed a che serve? |  MEDICINA ONL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4752528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00B0F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it-IT" b="1" dirty="0"/>
              <a:t>Tale strumento è  l’Elettrocardiografo</a:t>
            </a:r>
          </a:p>
        </p:txBody>
      </p:sp>
      <p:pic>
        <p:nvPicPr>
          <p:cNvPr id="4" name="Segnaposto contenuto 3" descr="Elettrocardiografo portatile ecg100s completo ed intuitivo ..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960441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egnaposto contenuto 3" descr="C:\Users\Lina\Desktop\cavi ecg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5672"/>
            <a:ext cx="39959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https://encrypted-tbn0.gstatic.com/images?q=tbn:ANd9GcS6Xv0cQY4s0Oevp_ppE455JaYlK7iDBC6Vdw&amp;usqp=CA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941168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6372200" y="4437112"/>
            <a:ext cx="1944216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Ad elettrodi</a:t>
            </a:r>
            <a:endParaRPr lang="it-IT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3568" y="3501008"/>
            <a:ext cx="2175917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b="1" u="sng" dirty="0" smtClean="0"/>
              <a:t>Che collegato da cavi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0"/>
            <a:ext cx="7272808" cy="2132856"/>
          </a:xfr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it-IT" dirty="0"/>
              <a:t>registrerà su carta termica il tracciato elettrocardiografico</a:t>
            </a:r>
            <a:br>
              <a:rPr lang="it-IT" dirty="0"/>
            </a:br>
            <a:r>
              <a:rPr lang="it-IT" dirty="0"/>
              <a:t> </a:t>
            </a:r>
          </a:p>
        </p:txBody>
      </p:sp>
      <p:pic>
        <p:nvPicPr>
          <p:cNvPr id="4" name="Segnaposto contenuto 3" descr="Elettrocardiogramm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31236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uore Umano Cuore Realistico Sullo Sfondo Di Un Cardiogramma Illustrazione  Vettoriale - Illustrazione di anatomia, salute: 17105178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4211960" cy="31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apire l'elettrocardiogramma |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84427"/>
            <a:ext cx="4248472" cy="207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2936"/>
          </a:xfr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Gli </a:t>
            </a:r>
            <a:r>
              <a:rPr lang="it-IT" sz="4000" dirty="0"/>
              <a:t>elettrodi hanno una collocazione ben definita su torace e arti, affinché il tracciato che verrà trasmesso  sia considerato valido ed attendibile.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3923928" cy="4005064"/>
          </a:xfrm>
          <a:prstGeom prst="rect">
            <a:avLst/>
          </a:prstGeom>
        </p:spPr>
      </p:pic>
      <p:pic>
        <p:nvPicPr>
          <p:cNvPr id="5" name="Immagine 4" descr="Enfermagem atualizada...: LOCALIZAÇÃO DOS ELETRODOS NO EC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600400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it-IT" b="1" dirty="0"/>
              <a:t>Per questo vi verrà chiesto</a:t>
            </a:r>
            <a:r>
              <a:rPr lang="it-IT" dirty="0"/>
              <a:t> 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it-IT" dirty="0"/>
              <a:t>di rimuovere orologi e cellulari conservati nelle </a:t>
            </a:r>
            <a:r>
              <a:rPr lang="it-IT" dirty="0" smtClean="0"/>
              <a:t>tasche</a:t>
            </a:r>
            <a:endParaRPr lang="it-IT" dirty="0"/>
          </a:p>
          <a:p>
            <a:pPr lvl="0">
              <a:buFont typeface="Wingdings" pitchFamily="2" charset="2"/>
              <a:buChar char="ü"/>
            </a:pPr>
            <a:r>
              <a:rPr lang="it-IT" dirty="0"/>
              <a:t>di esporre a vista torace e arti da </a:t>
            </a:r>
            <a:r>
              <a:rPr lang="it-IT" dirty="0" smtClean="0"/>
              <a:t>indumenti</a:t>
            </a:r>
            <a:endParaRPr lang="it-IT" dirty="0"/>
          </a:p>
          <a:p>
            <a:pPr lvl="0">
              <a:buFont typeface="Wingdings" pitchFamily="2" charset="2"/>
              <a:buChar char="ü"/>
            </a:pPr>
            <a:r>
              <a:rPr lang="it-IT" dirty="0"/>
              <a:t>di sdraiarvi sul lettino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di  </a:t>
            </a:r>
            <a:r>
              <a:rPr lang="it-IT" dirty="0"/>
              <a:t>rilassarvi e di rimanere fermi ed in silenzio durante l’esecuzione </a:t>
            </a:r>
            <a:r>
              <a:rPr lang="it-IT" dirty="0" smtClean="0"/>
              <a:t>dell’analisi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it-IT" i="1" u="sng" dirty="0" smtClean="0"/>
              <a:t>Eseguito l’Elettrocardiogramma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r>
              <a:rPr lang="it-IT" i="1" u="sng" dirty="0"/>
              <a:t>la dottoressa  Clementina Rossi attraverso l’analisi del tracciato, valuterà lo stato di salute </a:t>
            </a:r>
            <a:r>
              <a:rPr lang="it-IT" i="1" u="sng" dirty="0" smtClean="0"/>
              <a:t>del cuore e il suo funzionamento</a:t>
            </a:r>
            <a:endParaRPr lang="it-IT" dirty="0"/>
          </a:p>
          <a:p>
            <a:pPr lvl="0"/>
            <a:r>
              <a:rPr lang="it-IT" i="1" u="sng" dirty="0" smtClean="0"/>
              <a:t> quindi voi potrete rivestirvi e con referto in mano potrete far ritorno a casa </a:t>
            </a:r>
            <a:endParaRPr lang="it-IT" dirty="0"/>
          </a:p>
        </p:txBody>
      </p:sp>
      <p:pic>
        <p:nvPicPr>
          <p:cNvPr id="4" name="Immagine 3" descr="Immagini Stock - Personaggio Dei Cartoni Animati Di Forma Di Cuore è  Rivolto. Image 29930889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221088"/>
            <a:ext cx="439248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  <a:r>
              <a:rPr lang="it-IT" b="1" dirty="0"/>
              <a:t>Grazie per l’attenzione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 </a:t>
            </a:r>
          </a:p>
        </p:txBody>
      </p:sp>
      <p:pic>
        <p:nvPicPr>
          <p:cNvPr id="7" name="Picture 2" descr="C:\Users\Lina\Desktop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672408" cy="41044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Immagine 4" descr="Salute e benessere. Insieme in Forma: la Fisioterapia del Cuore | Il Colibrì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856"/>
            <a:ext cx="4176464" cy="40324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  <a:solidFill>
            <a:srgbClr val="FFFF00"/>
          </a:solidFill>
          <a:ln w="762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dirty="0" smtClean="0"/>
              <a:t>Nel nostro Poliambulatorio si eseguono diverse Prestazioni Sanitarie, tra cui:</a:t>
            </a:r>
            <a:endParaRPr lang="it-IT" sz="3200" dirty="0"/>
          </a:p>
        </p:txBody>
      </p:sp>
      <p:pic>
        <p:nvPicPr>
          <p:cNvPr id="4" name="Segnaposto contenuto 3" descr="Playlist video Gatti Divertenti su VirgilioVide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103440" cy="32129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3068960"/>
            <a:ext cx="284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Visita Dermatologica</a:t>
            </a:r>
            <a:r>
              <a:rPr lang="it-IT" sz="2000" dirty="0"/>
              <a:t> </a:t>
            </a:r>
          </a:p>
        </p:txBody>
      </p:sp>
      <p:pic>
        <p:nvPicPr>
          <p:cNvPr id="6" name="Immagine 5" descr="C:\Users\Lina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516238" cy="32129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788024" y="3068960"/>
            <a:ext cx="2943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Visita Otorinolaringoiatra</a:t>
            </a:r>
            <a:r>
              <a:rPr lang="it-IT" sz="2000" dirty="0"/>
              <a:t> 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6804248" y="15567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1691680" y="15567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068960"/>
            <a:ext cx="4860032" cy="3789040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000" dirty="0"/>
          </a:p>
        </p:txBody>
      </p:sp>
      <p:pic>
        <p:nvPicPr>
          <p:cNvPr id="4" name="Immagine 3" descr="Cane che si lava i denti immagine stock. Immagine di orale - 19840666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464496" cy="386104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</p:pic>
      <p:pic>
        <p:nvPicPr>
          <p:cNvPr id="5" name="Immagine 4" descr="https://encrypted-tbn0.gstatic.com/images?q=tbn:ANd9GcS89H9BeShIGvN3d22XPIo9P1wNn4RjthQTug&amp;usqp=CA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4104456" cy="386104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595294" y="413492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prstClr val="black"/>
                </a:solidFill>
              </a:rPr>
              <a:t>V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084168" y="2060848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prstClr val="black"/>
                </a:solidFill>
              </a:rPr>
              <a:t>Visita</a:t>
            </a:r>
            <a:r>
              <a:rPr lang="it-IT" sz="2000" b="1" dirty="0">
                <a:solidFill>
                  <a:prstClr val="black"/>
                </a:solidFill>
              </a:rPr>
              <a:t> </a:t>
            </a:r>
            <a:r>
              <a:rPr lang="it-IT" sz="2000" b="1" dirty="0" smtClean="0">
                <a:solidFill>
                  <a:prstClr val="black"/>
                </a:solidFill>
              </a:rPr>
              <a:t>Oculistica</a:t>
            </a:r>
            <a:endParaRPr lang="it-IT" sz="2000" b="1" dirty="0"/>
          </a:p>
        </p:txBody>
      </p:sp>
      <p:sp>
        <p:nvSpPr>
          <p:cNvPr id="8" name="Freccia in giù 7"/>
          <p:cNvSpPr/>
          <p:nvPr/>
        </p:nvSpPr>
        <p:spPr>
          <a:xfrm>
            <a:off x="6732240" y="332656"/>
            <a:ext cx="4846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1979712" y="260648"/>
            <a:ext cx="4846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1988840"/>
            <a:ext cx="208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b="1" dirty="0" smtClean="0"/>
              <a:t>Visita Odontoiatrica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:\Users\Lina\Desktop\download (2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2132856"/>
            <a:ext cx="4788024" cy="472514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magine 5" descr="C:\Users\Lina\Desktop\download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355976" cy="472514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228184" y="1628800"/>
            <a:ext cx="1834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/>
              <a:t>Visita Ortopedica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7544" y="162880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Medicina dello sport</a:t>
            </a:r>
            <a:endParaRPr lang="it-IT" sz="2000" dirty="0"/>
          </a:p>
        </p:txBody>
      </p:sp>
      <p:sp>
        <p:nvSpPr>
          <p:cNvPr id="8" name="Freccia in giù 7"/>
          <p:cNvSpPr/>
          <p:nvPr/>
        </p:nvSpPr>
        <p:spPr>
          <a:xfrm>
            <a:off x="6804248" y="332656"/>
            <a:ext cx="4846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1547664" y="404664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it-IT" sz="4000" b="1" dirty="0" smtClean="0"/>
              <a:t>Nello specifico oggi parleremo</a:t>
            </a:r>
            <a:br>
              <a:rPr lang="it-IT" sz="4000" b="1" dirty="0" smtClean="0"/>
            </a:br>
            <a:r>
              <a:rPr lang="it-IT" sz="4000" b="1" dirty="0" smtClean="0"/>
              <a:t>della Visita Cardiologica</a:t>
            </a:r>
            <a:endParaRPr lang="it-IT" sz="4000" b="1" dirty="0"/>
          </a:p>
        </p:txBody>
      </p:sp>
      <p:pic>
        <p:nvPicPr>
          <p:cNvPr id="4" name="Segnaposto contenuto 3" descr="https://th.bing.com/th/id/R.eb300eea97b9a014cd35a4235c6c3a78?rik=9sN1kJAw5DoDpA&amp;pid=ImgRaw&amp;r=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cxnSp>
        <p:nvCxnSpPr>
          <p:cNvPr id="6" name="Connettore 2 5"/>
          <p:cNvCxnSpPr/>
          <p:nvPr/>
        </p:nvCxnSpPr>
        <p:spPr>
          <a:xfrm>
            <a:off x="0" y="10527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it-IT" sz="2800" dirty="0" smtClean="0"/>
              <a:t>Diversi fattori di rischio che favoriscono la comparsa di malattie cardiovascolari possono essere presenti già </a:t>
            </a:r>
            <a:r>
              <a:rPr lang="it-IT" sz="2800" b="1" dirty="0" smtClean="0"/>
              <a:t>in </a:t>
            </a:r>
            <a:r>
              <a:rPr lang="it-IT" sz="3600" b="1" dirty="0" smtClean="0"/>
              <a:t>età evolutiva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66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 smtClean="0"/>
              <a:t>Ereditarietà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Peso alla nascita e nei primi mesi di vita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Sovrappeso e Obesità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Fumo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Sedentarietà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Ipertensione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Alterazioni del sonno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Fruttosio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Malattie croniche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Farmaci</a:t>
            </a:r>
            <a:endParaRPr lang="it-IT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0000"/>
          </a:bodyPr>
          <a:lstStyle/>
          <a:p>
            <a:r>
              <a:rPr lang="it-IT" b="1" dirty="0" smtClean="0"/>
              <a:t>Prevenzione e screening sono il primo passo per proteggere il nostro cuore.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6" name="Picture 2" descr="C:\Users\Li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476500" cy="1847850"/>
          </a:xfrm>
          <a:prstGeom prst="rect">
            <a:avLst/>
          </a:prstGeom>
          <a:noFill/>
        </p:spPr>
      </p:pic>
      <p:sp>
        <p:nvSpPr>
          <p:cNvPr id="1028" name="AutoShape 4" descr="data:image/png;base64,iVBORw0KGgoAAAANSUhEUgAAAQIAAADDCAMAAABeUu/HAAACH1BMVEX///8BAQHPGiHS09VQUFD5kTz8/////v/5///NAADQ0dPS0tLU1dfLAADq6urQGSH5+fnk5OTd3d3SAADa2trz8/Pt7e3SGR//+//MHCGVlpi9vb2srKzFAAClpaXFxcVAQECGhoZaWlp9fX1mZmbXFiGTlJlwcHBdXV1DQ0OKiorCwsIwMDAoKCimpqZzc3O0tLQsLCwVFRXQABD6mUIwAADbdCYhAABZAADJHSPNHBiZmp8eHh79kTft0aDbbRNHHQBlLgA6AABzAAAoAAD/oFrw4t7kYGLgm5fO2NLmiY/rwMDuhjLY0Nbhko3ZFRnQOz3UTFLYeH/osrLVJi/bZWpMOB5PMBlGOzV8SBTNfDmRVxFLLyIyDgDnjkf5ki2saClSY2svMz7/rndySwyEVC/CfET7uHrs1KTkqnWWWiXwgT16QQBFTlvqm1u1qIcRCBby0Kf03MHw2J2KfW0kFwB2UDRlWlIpExL2o1//xI57aFZoVELFYhW9aiLVeiqtWBOZXCtMEgDLiDj/nGowGQWYXzatdkdhNyO7cztiDSVZOT7Sq66TGiStAAC/d1WkeXkAFh6WEhNrAAE9Gx2tlJMULy2KCAj519zrenw/UUvPXmIAGC05KhBgMQCoU1AnP0hVbmLpvrPiWmjPnZm/fXeXISzI7OXgin10GR6ram2WhZT3hIpyh3y/Yl/lUlOMa2zIsKaJSES7MDT0pbGJV2f6AAAgAElEQVR4nO19jWPi5pmnwERISCBAErLEtwFjY2zL1sQJwpNpkw4GMzZg8DYfu+lOckm7TTPbdrebJntNsr3rdXPNzrXpR+z6Lt2bTtL0Y5vLJX/gPe/7SkKAwO6M58O9PmmmGRvEq5+ej9/z8b5Q1J+b0Nziwl99+ctPL1Wy0Qe9lgcj8eVnnr126dIjl689+9xfL9IPejkPQGJ/8/zly48guXz58lf+djVxPpd1QUk/7LBef/7SI0RAE7a2nn3hfIwhGtfz69cDC+v1yLlc7x6K/FcvOhA8AhBc+U/Jc7hqsrj9hZfeefb5Gzee/fpjK+dwwXspsZdeHCoBQLD1nHZ3F2QoKrP5zMs3vvrGE//wNZAn/q56Piu9ZxL6+tWhEgAEr3xDv8srMq8+c+OrT3wL3f0T8O8//P035XNZ6T2T+ss2BOANr229svWF1l1ecfFfvvqtb/3DE0888a1vfw304B9/8J3Yuaz0nkn+hu0KHnn99WtgCN+92wUv/tPXnoB/vva1b3/723//2ne//pUPpHNZ6T2ThRu2I3j9jTeev7K1tXq3IYz3/fXTr732z//8nwP/+I/PPPv81pVnsuey0nsmf/267QguvfjGjStb31u+2ytGVy9de+vNN998642/++ojXwFQn8ucx0LvnXzBcQVX30AQvL1+lxdkqOvPXn0Eka033njj0qVXtl55e/FcVnqu4iKAsW9cdVwBNoRv3O0joyn9GXLNq69funwJ3Mvbhbu85LlLdDlXcf6S/ZdhTLz6/FtbV76YtLittn2n+pB48iomGZchyAAEV75XPIdVn6NECwtaoprhrL/qP3QguPQILPfK9+MYgmxyI7Gu3ZEfo6nv3oDHf8kCduvKVuD8ln8eUk7ldM6n5eLkrxWbFly6dPkyhMStR5kgQJBdKGzzmWoxdUefUfwv9kXh3ytbbz1k9DDHlfVQNZ7HHJCmrt+4aiFA6PGVbfwqLRPb5DL5lfIdfYb2dRcEcNHt81v+eUiOW9dXFmIBrAU09errDjPCq/3eAn5VMh+vcloleWeOLPvMf/2KG4LvgP1hOb/buAvJbWYLqZViPIeWE4S/Xx2FALw3chPZMkCQX9N9d5QwxL7w4vPk/kGuvbL1KB+yZU6KReQHCsVKoaBXMitFHswzVK3mo0+TEG5B8MqVb1Ry5VWJkhYAgvJKPlO9kxRH/s7rV4cQbF17lJ9zSSjESbEHlzmFipqm5bNLfI5KLUuR7chfIQicxQKZLRSi8VUuFohV4wFuKXlHEFDVq24Itv5mbkw4kNgD0gU5lywmi6HAXCAZiEnacuSfLiEILlmLvbL1xbnqmhRbzQbi1VhV2uByw7f+CR+zfGNoX9eubD0Z4sdBQMoQfzAg5LLLXAD+yVV5qbAQDb00fFxYC34QkXMZSd9Yyi5LuexCKm+/MfInrFcOvPz8W9dsDBAEcMdeIDyQLFrTllY2uG1gBvE8kDb9vzn8+BKGYBVes5GUloupYqpcWAs4eW78zB8hS1Lxn3747LVLFuECCOKxWCwu8cgrjoLAPwBFiAcy4A7B1XPZDfhr/Yeu2ikyhBfgh1Iuri2vJPW1ajZnvy96Zghi4PWL//rDt6yyNIbANqKoHInxIc4NwgPwi1UpHufjlaS0rlMMs0jI4eXLpHa69b0lRI+Xs5KW5fl4PL9mv+2sEEQluEE+/44TaEYgIC+JSG5duP8YVKU5pJAcn5OPmof//flL19782+e+8dxzbz4Pa91680fvNmhKq8NLeB5uZQjB2So/UQ49Yr7yzovDWLu19eS4usuxIQjcfbeFqsTX82V+LrT6bzfZ8OP/48svrNdTqbV6IfedL7659faT76f9xz+uAATlSojPD3MELniGi0c55Ph4OeOG4MrWo5N3GY0PzeG+YgBKngvxUmANIHjsqVpJefLftcpCrlqt5hYKi9d/8szXH39fUIybeX5OyiV5qRhy3iqdpcvEIwTAzY9B8CWv10YcDO5raZEOUsUU39IzPL/y2FOqUnoyUM3rK+Cos3ol4Mu94Pvt+4oi3LwugUuTeCk3vO8EN+O6luAni96iveOKtVMgoGTHJd7nftPKurQXSgEpePx9v1J6tBJNJnkQrZCNp5a3f/LUeyVTUKvwE4Ap5K4jcqcuNIF0AGt15R2gRkMIHvN+fcR2CGcyMix3aTN0kJmn5w8eC+3xoZWM76fvKSXlZ7GlVDQyx1FyspoK1Ys+gEDxlx4vZFcgjBd/DqYTDDJkwdxpvhsooPWa9ZdtCHCf0jflDZJlC6eja8td9nzh/pm2YLz3i3pKK2w//r6iqp2fbYPlpuJ5QJff1rXF1Z++pwIEtS8VK2up64899ccEzTDz9oJnPwNQgpC1RFRAdejG1vdWp7xDtiE4g5ER+VM4qofQTPQwbPjV975ULWwCAh3TUDfB33HFeFmLRCMrgczS9lM3OwiagW89t/roU++Jgza8j7wfAt5MPZDmHMKbuzGkG5e33s5NeUfU9ohnDox3l1sFmaPuznHXLAn+7+rrj7/fCXd3f6S3tCVfVkoFtnNaXNNXc+9+2DNYUINf6NXH36spginuOqMCQWkWBoCQcyfVH/zwERwSLj/y/Jsf/GRh2nscLTgrP7qbzCoYpNph4fjw0PT7S4+GUo++f9KOMtvJJV9xQeIzc8WMryBlFwLAGBvNrnjzl7HVx2slv9+vsidRep6gEORmPK4E55i0vKmX/6fvf33wwQc/8L2wcD03tRTtQHBWGz+zxXgIwzRZQ+ntHhh+v/K4nn26QdHzVMG3VK4mwY0Vkj6fT5cKS4AVTdO3fvUfcd9TNQEgAD3oJuw5kegMq40N8YltbhcyehJkJam9tlnNT3lL9E+FQD57sjYp9L5omrU/YC0w3tdCAbgr8HPVQmFNAka7ltHXNytxbYECABiaqmtJoE6AgF9R/ebAWWGMm5rfxobwZCtRLbCx6dvc3MwtaYvFaRMLCccXnNEQpDu3gyh9wKqKUjs+2FFUtvfpdcmqa/t4WUKkPp7NV3SeT9nl7kC28iMgSX4sgjFo0CR0y9zUGB7jnEekZShIjYFw6fFkPKstrE15ixMUz0gMIndeXwgy+yw8fUVRa35D3GeYF1qkgkwt5TRC0DguA8lhapvAHN2I5SJHXZZA4FfFnkzcgTzdc7kgWA8gFef5SjwfiOtaYEpHRuZsCM5GkeU7Z9JBal9U/UpNVYSS0UUPNJAlCZBclYEBQUoYKizksxVpzYrg2WJoFYLhLsFA9atGj7CDGDeVxiQcCKI+PYYQSBa4hXJ8TXshDrQM+AUzNnomzf1JdhCVzkwiR4WZZ+h+WBUErAXpQ/yY1/JJHKj0DJddyUI0k+KSpEOSa4WvJb2iwTvppqFil+j3iwcMsEQ5NH25QY4n/xHzaTLYQIjPcQG+LtW11Wa7IaOVjN6Cw4/PlifJd5xVzzPUUdhE4a1UK4n7JMhHVuPb4OL01epCsVxcWganlZQkPmn57hj8OgbvbKgmun0Egir2KYTAHD/1k+LWGmPfXNfi9UpoXc8XpRCv1TfT6bDQ/fhWghm9JSdNOsu9Re68rkAHowMTdBmUwJ9uMlaED2Ty4KaXpKiciEQisRiXKeYKeiFHIChmUgtgPg0gBoLlDhQzfITT2+kLiYKNBCm5f/hYMVMolDPJ9QBQDr7++0dLiqCYBhvuNY+QSQSRNgSdovKZMoT43VRW6ANRxb69BkTPZnrZXNYnU8VYhONwSTO0Vk+W1+vrGIJsNb7RCjINv6FaAIAGmcqnLS40MypFWvONA0VMr5e3C7y+uZzxLcfn+OSrT1qRxTTFcK8fpVDflhoicAY3H+XvCoF2uEZWwII5Oz/O1bUlainm1C34kOarEwgSvmxmiaKPakbJRsAvpLtZfo+f/bzoRlMUFeW3GwsozZwrUpVyFjLupZ9aEEDyIXTYQRN5E8cVhs7AdiJnZ9BeElUNsgCjR80PPXK2qhe14hCCOV4q1utlgCCyqXO+CNUQDFW1bACYwUmLl5JTqSGN2pON4/DBoOY3/53bQ60TPlvO65o01yoABFgNIQf1q7WaWNuXeftzz9BKCMbPTqA9F7efFhRCb2TGHZOKRb3oi8RcBW2tXgAtSG0m96o66IApEGpkDo7DxoetvdbPb/aIDk8uEqJOdD9sAO8QIAP530Xs63kdMC5kpfzjnZLg6JO/pBqD9lzrzFYQ5UPc3fBiqmESLTTDjbErbxRSOQQB4gVowXxWy1er1TKXzf2eGlqBqTSY3j7fyv7qZkm8NWUgj2GOBqIJLgeFXvVJnRi6xMWXN/m5wuMdNpxWbBRU44RrtfYIBKc/3SgqxNwNAtSxZQbhXWbsN4ntAoKA1/NkxQCBptVDWW2zDrHAsByIUmrQTLwl/fymaSpml/JiJ6BdkIPVkLYpwD/MR5MSj01L862X9Uwx02g0DwZp0RSEmqKIBxwPAOy19kKtM/g4aY6f81QVGsup7w82REJtOr1xBCAwL/gSMS6bCaXW8IpXAAKtvPrLPeQJFWI+ZqnBBFtze7+7qahgGIgcTCIwL5+wKgmfAjzkzpPVPNCtlcrmZiGzVtdy6A5opnGrZ4Q7pnAbbApBvteKBE+ne8hSvTpO9MR/TBH6YwPuBNYePqI9XhywDIFoQVLTqtVKi0JWQKwHIYCSGV7+zPILXS8IGl3DtJ1+h+3eqq77fKvVajGfiVX4xUUfnuZASXhjV0WBBUHAtfa6B8zpDxGnEV5IZQuvvvrq9bVTvYTcqSEIVOMAONHk5y243SF4r3VfFqIGsgLBsQIgJcDN+yjN8qsl49boFSAUMO0w0Gji8RW2dyTlFrNccr2qU/G4nOcXy6R4ipWWjrT4Pbh7jp87EE3xJHraU8SZFD8JQXz7g3feeuutN7/+/e2ZE2FBus+iQCT4jYbnZy2NQJDSFnwcxRwpQKexFShKg6YTKI2bZ3oGpsnKDiW7L4QqsiZmUMgRGn7wlwUtmgxJ8VCxCP6mElrUhsNWdDyExyta0qddwy/UxBO49EwIEji2TECQ8L18ySrMPfvBC9PZCmheTyE++HDSExAI4nNuCMrLe+AJO4LLCsAY8Sf0rcRZjM633KZJt9MdnIEgFTiIQhbKlH3FogbOMBMIJlPZxUUHAis55uayJ0ipBNUUD0+xBQzBpC+4/sMXL5M2xeXLX3nzm9MxYI7C5G6QJzgdgjVNy7WOgBUrdjSkybpjsiwzA5NQzD7VmnNd4shU1BK+H8PsWz66GsXuRUqWC8mVRW3Dvh0OQ8C1YvthfDFAjj0+xRCwFoxHBPmbL7542enYXXt7anmWoT4PE5OueSsBMgQXBBmA4F3VKKnECtQGeVcUEqlElN4l1zIPGafAAR6uIRBkBPACNvGIrkZDc3wEvGg2l0pqlRz5sd1M5uGZtktW9qGITYYOTlkeEoLamCXozmYipAdbVx5LTAOSPiHrM5q094cULV/AxSM8QLBY/5GhgOsHm1aIFTgCiTOLHjWYL+/oJSShPVxQAC4gHjh78eRtClKEhMRJUlJPZqwahIVASJqHANm2/C1KQNszgzte4DiHfNXZSUOa99+fFhdo2YI63ZjyKQQCSUIQ8PH64s+73Vq3O+iWurVRBMDvz4NfEQyx2Wo5ljfPHIqYEAl+cZdh7CQsUowm9WwiDlm4FONDSTzaLsedlICh2mHTYcwmuOoZ9AAXmceypMSXrroguLa19c3oNNZ6JGIMlC74bc9XlAGCUCwSicUj8Ugi9PPd/f3d3Y9/vd/d7zWCo8yNYfYNUPZsa+5d+/6DTD8MbFBVMALDiBOrRGIJPRaLSHDVbDKJuggR5HXAFyTAeJh2WhmmDH7jhJ7FkIj2jMTFtZeuPm+PyV26dOXKc1P7FHQfQaCooKNTBEHARWCx8Qj8u9fbPdw9Ptzd2R3sNyZf3GYHt1t861e/slYcZBrID4IbMNlDxhXb4oEo3HFE4mMYAr2Mqylxq11A023WjYBfCH8+wxfYhQV3be3fb+DbtyHY+kJo6psPSH7gyWqxrMcAArACWGpL2oOHv7N7uLO7sw9J5eSLGx/u7fHJj24OyOMG339ioNxHUMXeiJrFy1GkAVIEXXclqa+jhB9DgJMiiKK2L8TWoHbSHoAPhYwhuJLFyHeuXr1sQXDp0tb0ri1ID1mcqqSPZkKANSAiHR3v9nYJBM2GBwKyBCpw+/2aIlq/ZNoiTgwEcyBTrmIMxWkyAiAW4QkEBUpGEKDaM7KCsKIg5VRK6U8IrRbMw5mRkTRcnMICvYbn3C9Z86JXtt6uTH0rM1Cwz2WnfkABFc4i8XhkL3EE2g8QHAMEh04PcSjReIjjuV/dhOVbWTfDdIlPU42xh5jNgCEgCBC0KysAAfKMcXiOoDl9wyZekLv+Om2lse0pIYsIcQd2455aJvHAmpi98taT0/MEmdBcc3AKBJFI4zegAwf7vf2djw8/8fIDEVhC691/u4naayJRKvA0linvj3HvlYocj0nwD/pT1+sFikP+losGaeqW7QkFFtIW2WJhRnd2qmAROOKg5cdedMUDsIMXpr+xgfM9tbMz9RWFOEAQh/W1j7vHJ/Bv77B3Ik84aDxLGErcRv7fr4ptNK1BRVXceBbU3njWrmuxEDcXmoM/OL6+WM7LHPK4McQHWGIF/hLoAGpwsApuVKBrzhLceQsRl5h86cWR/QOz9r81RKQGMwIClQcI9iB9f1cwFLNjKkYpPGgw41aQ4ELA62UICX4VFoy8K4S2voiS0Fpn0tOktCHn5FE9MjIHcZeLMlQ/bJMBFiXKgHWvQzTVo5zhFtKCJqZQftmhhmhg9pXvT48HFNACDMH+DAgSkLny79Y6dpWsNJlxYEtEs8JWMAv3KbJ4BEEpfTCx+ExmAgLyCG/Z1bMSu88EgVgEmaM0USVxqssmQjJGlDLS2zfcQzxbb23PMCICgZ+dDkFFSnB7/Kf+jl0lUxsTjhAjEEe2Ab4cQ9CkEO0CPBTM7SYWoI1AoJXzyKVDOGizGGilpLK7EEEAAcgODg3c6YOg4F2ZtYWwgwja8eJ4AgTBtbevnw4BXvIUCPZkZAVmiVTJlMHTE5dDjT+r1N8masw2Ue3B4hzG8SS109aG+SfkXsgXwDXm+2mrDmOKu04MpY9YUnBLR2dyRFsNQMeGs/M4RfrirBMnzqAFLRlZgcXXzUF5kmTgkWLyn4TXCiwyBFogId04mkw/KqlRCApgyS3+3XDHjgW7yArIa4MMKWlAXGRmFk+CJMWQqeLLrt1UkB88NqvJcsRavmCqomhZ5lOhY1fJBq9NQpDghgGZGAKBwEo/zO6E8wQI9BEI1iEozvHNNM6PwRmEiRVYLwa6jK+UPj6lhCZZ/GjzhssQICS+OutNDYNAsDvl90FKax0ZTpWsVrxe8ITArpCQwpHC3kINGuIXxKZHQa6SdEGwphWAGvG3HStAOjB8C80krNrz4JSCOoEgHvvy0A4QBG9Pm2OyIMBB0TiZ8nuGyvx4WCXzv1au1FfH1xEcQkA3Mc8wcQzv4UqE4snu824I6oVAkWJus1bIAT5Au7knaP9JpwTeWA0fzYyLViM6nnxppFRw5YOZe4qjNQQBsMMpv5+nb6dNi5+BFSxqi/XtiUcBAcFm57uk0RyG+CULClbrLkNP9gLcEOiF4vKSkxkJfnbECjDH6rMoIGH7miFkHoOLoc0ew51fW1e+O7MfRXcxBKo4BV5cKyYVZqX22pq0CBBM+JZoyClfnpD7SMPfGizSXlX80Ou6bgikTKFw3YqmflMZtQIijTAmjObHs+4lal2v8SpyBcP9ZFc2Zr2Log5J4Vv00lagp23D9tFmrZjkgcvWtycx5fE0FA1JnoATO9WAh9gndVn2lseVRw1B1xZ/a1qfo4An9HCfJF80ezPuxJ5ICSW2X79q7ynE7PiUHcXEeL3rBfMMeEJrhgR0IMvPYQgmySEudURB3RsGDoTAZYNUMy2oHq1aLwgWf2fP7mErmCyVMjvoBarpn34jMXs0LZ74Mq6ZXbYh+MbsrfXwmNG1/cahxy/ptmGSFAUQKIfQhiUEwUTeiTSQw0leW8TVYmOfQcUY7ENM2SuQuSHgkr8zLdYhhD2sgMJDoWgRijHNqmXeqj1zXDD7ksUKLhNv+Dezm/N0QrRc3ehkAfCRIMADOkAGbAflEJp4QBCs4mQsmIjF4/FYJCEnUFUJkkmIHrTVo2ZvgTPbMZGbUWqesdwFQYtv2u1JBTIjxosA0k0Mgd/TXqlh8R0XUTP/+q+bPp/vsS888861y5evXPN5PgTXrXYVa9Wj5JPBVmBnRkKZbKdFRfQNRAQTKIGOxSXOErQrKchEaxYfbMB9d03LJrw+Np+0c4TWXtOwq2Tsfivm2TBg2mE8leCdKcmcM5qHysj5gB7i+UY8qy395Mt/u7X16qzqM4X6ylYf4XAU/iCNPKE1RTMo7vEWi1msVzmUmNojjsGoLMtR/JcgSpXx67uoXzDAdMrTwhA7dCC4bfgFUiUL77b2vAeGIE2wKLLHL4d7dzi8sTVQWV/d3PzJCwsVPVl54YPnTj1foS1iZVdZZgg/tgITrMAqKRV1a+6HTy3Wc9lpI44MDi8KOHX0txq2IcM7jlVSMccKbOIF2TEQTe+ZxQahyGGP8DLczmi1sHxLXDabXUlVlra3y/lXTz1egY6C00KXN5pDCFA0NJ36wKC4Zk+/IQgCSaQFXg+roaDGIVgszotUAV/2Y09D1AgErb3bhuUKBVQfCMaH5b8xCMhrJrVgOAxmz6UFKDkuxeJcLBZLFl4rFqXZmQVN0wcmWqtgdocPFluBXcWuFX/vTL9B/KoHUIyJeczD0vtoikJQOwN6HqwKKwEJDh4QZJD6gg5YtWJBCe+j8YZgyFsNMASCR/EsOtQBy/HLGkCAulToj0RoKR+dDUGQRmZGCGLfymlpBsUCMksGyGwUXFN3AMES3jkwMV5Iz8uC2u3CuyAvQj6NpDZTtCCDIQAELDrg1AciIU81wBAoHhA4gcVpIsRSkZQU4yNxLsUl+JA+vXw+XDt23fDw/GTIBDKUo6EVCHIuPkQaDdoU8TXHTQEe/K648/EfaopdMJ/pC1JaItTib9t9Q8H4kJnH9QFIdbwGrnHirfgnDCE4VAIHlLWFSFxCLZpIPsaHUmc4iQuVaGERgmLNXwchGtpVMqMrU8uyC4IVgIB4WHlsyo1uGGb317sDNLCDf0CirXniqYa6lgArYDukPiAYH0E+S9QgFvJwtXTbgmA8KMr20pDu0Ph/oXUugVs/sRi3xofqOqK5kKnNmttiBpANq2CTbING0ezoBLfPUVoyAFYRiFNDCLKatm6dYxR3qQFcn9lJK58c7w6AvpB7PsTsEAKklzNIVmS+mbZLUcYf/8OZgIh67WZg+jgiKBNs2wmIyIMEcak+oyUiuF0L7lDLhvL6kQykjaFndGJoui8KOCiYXQY1Qg8O7VmyAbrLYtYFQUjTCtZqR7ZB0ZASqMrh8W43/LHlUkjerKie4GfzzO2w3TER/6gtDrf9Sl5zpGTjR8kcD0ROERZZD0M3+vvNH4dkmQNTkKOxWErfW//wD7u7x22ZnjGuQ+PaHHogkKfSTLvb7ZKnYwwSaPn55BCCOYDAnghxQQC0vgHG06n1eiXFbjY2cd1MYD04bZDiCn2nPgCMaFHbcLQ/EpocJKV7WGMmR2EcLYDFNPq9MOv/5LfreiyyrkWAuWaTeuqXJ93jY5YN9/oNcrcejySIGzg4FRDSbZQX4KejgB/AuGVSw6H4OV7TrOmwuOuIEZqWu4gTKUon3LQr3XZLYYLNoFXEf2s5Qkh9Dlp77hRcDk1uv6BF3JaaTJYdXyA1DmqgVoraebxc0fgUzy2tpvL8mrZ9sLuPt9yJ5k4b8vBpdfgDlvg/oVbr2KPlA0vpdG04FY9q/hoek0yMGCzhhdh/OstvkIBneDSqUBmoZFvBh629Pa2+4ehUkJ+cHjtK47KNMVHotj01v6eSbTWC8mh+pZzlpbKUWF5L1TXfyc5ODXfPFVPs9ukpReigPLArFoLixAJL6bIFaqTaSyAY2RvNHIsWcMawuhcdoDxbNXoesPdJrRhVyUAHuNZifXlY35uAAJdfUERg+xMuzVLQlvRHw4/Ki4oZyJUzOp+tVmPFlbymPWp2iMIB0VHMcLftrQU0DZkYfp1dH0AIWDcpLVGuzk9K0zaRAkRcJkXv2jv1ECtycDlEXrymgDNwZ2BoyNYqKAHrwAgg3VoYhu9xCICuH2IGq4qTQw2RPSt7eRfHDLXzXsDnK6/wmk8rFPiy9vsnhxuHEA6l9E6DRj2qcQjQJkV1ONoiID5gS2IZ981tegg6i9yVZbo0A67kwEoQ/caJ627pJovnS4ymuw8GADD9dMlaj7iLRo1RGb08LHSPQxCkEmoJa0F3IpMORu2R/RYeFlH8Py34fEuStO7zFdfj5XrhcdEwnb1DEPgEw/icmbQGtMYTO1/BOuAmqVW7U0XoYT2H2lPEFaBid/RQdFpNMuOapiHZnaIO3OQIPqmPa6FYaZAfIMDmHWIA/HDcHfbJELv58URbig7uWRs3+HfRQEun9Jie863wCIJAha/Ui/+neTAQw/ZOhxKaZw335AmyEkR30nW0QOmOzBFVo7KLGxVInmRrAd3oWp4Qsl2k8o4WBCk8jArmPpwPQbNkfcvmlBILOsBZwFY27ffJ4/tSaaDweIR/vGACOhE96fFkYHWO/5A10t19XyES58Fgfb7VLFx3AaXKEC4N1lTJIDj4C6OGctkJpwD3YjcM/OZ+lB4G0EBiyJDn5soa2mGNTmaEl4BZ+wkCqlITb41gSzP75Fdmz9Y7ZAXNsE28bB0gjMtnf1xknB0yR+gtqlCq0aMmDGykK4qftloYgtZe9/CIbi3nNXTcUmypms2AdhE3SzON5oA1VNRhZZMAABKhSURBVKtKqyjhWx6kFWghpIeWvrDdI+dgCqocCw59QbaorS8QW4UQG/mjPRxXUtk+NWKqdLBBqiHwebQNAcQCZVgl27OKUYhxbdiEaGJ/Nr1DRsIg7x4zBJTMdE72WlYmKzEMla/EpWwWQI0k9HI8pVWt4Qrkgj4TLa+AJmE9pm2DQC8HtuNAg4iOO6hkh9yIT61XClUdqyodbYqi7WnMcJ8ey0SCkCagPljJ7CF9IVYAJAwnPEJ4H6zAycLrWsAq7sRGlYBG7VkTO9vRBAHS2rYJ2AjGp5Y74EISRedWuOXVXHUtuRQIhHi9gou9SHsgi6H7Bqui8qZaUlXc6hwFGw1nNAZsDQVspSao7KAJCRbS3cyys4Me2GGlvBBIJmUAoN8NmySEmgKEbHqye3pLxL9XxD49P2IF6Ckwe659DhASSAKaGJ8lZqgumWE2jsd+jgZS0BMo2UFhLhRPbEoBXUpmNiqhJNpqvupzAQrm8GvWbg3VQA8mm/4MneiRRSNnJRjscQO0ZT7kK3ISbw14apltX13PMo1dkzxQfD0W/IsH94bkA6kwmliniRU49YGP9Hnbl+OQUFnFByFHxncbBiHXwO5cHd8t0LbsFhj2UEkzxWQ5SmUpbjmDKC0EBld0QWrYZK2x+FINWe74itFLDu3npIJvNNjefoOhs9/0FddCcRA+Wdze1pL67Z2wiCiHdUPpboMKeswwM7dI1bNmnKBktR+25geUdBNo9xAB8AULGupVRiITKwKeLQhqCZWiXf128PKQZuGSm9AJ21oAt5wpx5OxJIAA8QBpl/u4JDS8BV5fQTsiVTB29gg9l1EPix4VwAQMUVCVErhP1TRE5dfN9s9f+67P95NfbPp+sVzI/LgHP8QQ+dGWNIizB2i/gEcKxpC9Osj39WnaVSVrMivrlCTxLgzqG/XJ3ABw6xJHoIjugSWGBkqPmD8s1Bwc0XYSIy2sVAPbq0CRKW4JHT6S9I1yDDDIvqnaTrHW8Fo1zRx1QfPUIalUO0bYGHQ/++yzjz766LPuwLQ7rX68KcNkjf6UDaro5BtrTKjGNvrDicomQ+35FoqFFO+UpjUtkNf1UT8AOgAJHLpAp2bsulk2TffCeCzAXxN7MtyHhQE4gk2fD/WSNrNLKzzPJzdHL8kAzVJKdorG9jxKq5BMMtT+MDriVwoCvAslGSaOGGrNIZyq2mEPZNqzCUZhfd3FURMIbs2wrEAIN+H1EV9OS2XqTtFnTdus63oyOvp2+nNiO35lMDzcAYABPg/mhKgOTulplF5iCJYyvlxhKZ/M+3zbZSkbWtt2QQC3xvRFVXWWL7D741EBFw/ghY0T0cQ794i+oDeRegLZbWsSYGqQlrGftYEkz5iFi3btPoEFGrICxJS29ZCu2/uAJV7bXNfHIQjiehZ+l7uNBAgcYXaBdjwN7EiJ9YDPr6+urEnZfChe8flCyYrm9gXMPN1Pd1wPF7xYe0qFHWhSj4Wn5sqcxgVsRQE+2j91J2hDNEfeCLEI14ol33oK3TtIaK2wUa2kUqkxQ0CdbcuVjMxC0fNdrFIlVTAaNh0Los19fGpTi8Y5LpblpZXNelIrur9zYB4csmkNjllAuOobo4LOLTo6TIuuFGtCTCPc6zPM7ElAXB0RBSd4qkK4b0/RRLWcz7eRq277NqvFSiaTSQ2rRUFkBGjvJ15pyeiN0FlEL9DhGaZhtF2paWIuNMdvZ/EmN36O47mCXvA5+QYyn37YGRwzCFfGE56et4B3jSZu99JhA4wXe15i+qjuIEAoRgkJTopmz4Pi/sIBq1r+BxRnZMYzksxomfx6vqKtJUcIAaZkdoVZRdrugjqYMEgh8XDn85FPh+cv5WJOcYOf01Z9zlXdVqAavVtdExXKBNOctinLksatg4HBho0OeEITu8OdnTTL+nduN6btdpqAALy3aLUl/J2PmUn/4yVBJnpsMxS0mdodvumDMM4ZPjn+fPxaCc7nLnGt1X28HWixFViBDhWEgKRgvRRPqGne3CqHAGtuNw9Oet0B0obBTvPzZht5IK9xGC8Bs6dlYAckYeqo7j1aMwRCs3U4goBtx73IBuYagqkeyhNDSbLPXejMaJshjicFLpSeWFYACMyTDNxvllSxMWVjGlk+NghkljT57oIoOnsJnUWAyl9nPUSJDspdp38c7h3Nqujj4/aCtLwbtmdvEKtyGQGNJ3gQoGbXozwvV6kh5wSysTGHzxSXkQ7YtCSNS2L0Eatg8xZPzqbPdyPAHBtdm09BGAHOPR091BFi+gNnkyLKv1w6AOA3WMxaFM9N1tISNewBAwQ5HHW5vd+AFSh2ewQ1B2BRx0Q3JzYN3QMB7kzLn1hMGbg5azZnzELS8/2uCFkwcR9Kus1QrnAAK9+1CjFhrw1iyXWn74OOSQkEiFm0mqwyLI0j3YZFNcJYm1Tx4N6rAd62e2hRZawJxmE7igyMpklplezlRq6nsVsjVRjMxYzBWAY6z0QH1ozmiVezcq0SHWpBtrgAEKAtNShJJ2ll2iECQWqXlHFNRUa5w72GYJ5BnNYhFYoo1g7aDYYmHIQ4B3SWZk900Tcl/ElibAaPpqypIz/b8GqKaGvDM8H4lXyxKM0hBJzBsbSrNA5+lUxJG+3J7XbnLsEg5B7tgWHfHFBuQCE82NnvtxtYbvX3eyVRTNdKtSEC+ww8ndHFMdY+DwW1gCc/qJBNuLRAKxZioT2pydqb4MEKXIGMPkQbAFFLz2Pe9fwhQHciH4YtvqkoOPUwIRcPp8NIWNZAp6wJxEtD/qOKtTYVpMfy+aC1sbKGN4BNftASFxmBoE7P/6aJsj4rGo4cvsW0yfiOMoiexvDOTZhbg3Bnet7hEsBm1zNck06loqLzQzwgyMVjLkPQFlIUcELFHpnptnj3YWE0bSVB4caZI/zdCk3JTdUwp964LYLJnjQozwYo3mYOyWrPm2FtuE5eIV2EPmubltHFRUbOOYbO2T3FNu/fdxxDJi7vY5df89cm8lA04QUpuN8IHzZwWuNxBdLCVt3NS7esynE3BIEW8AHHCjie1Ors6hQzf4u0qYzTjks5V4HAJ/e7YbB8RRHGIECjLoIoGvsxeir3JGO9qscAIpbVYbEbiMHvf/k7v2UFiBMmnKI90QNmvlEisxTqDLJ27sIEgZ7TjeaJXzTMERAEwRRFsXuwZ51v5CkN8hYl7Z3myxsjEGj/t6TU7MwITQlb/WHrNGZg+d0Sxn320QDnLEHSqaNR9nVSS4soFiCB/zN7u/0GTiDmp0yHMWiDMb6hKXszIlXKPiJwr8Xrv1P8eHulqlicEO2ux6ZApukp6oSkXBOTbPdJUPLVaLfbfZB2+6hxagoJId0a9PYaXUESz1G2srf2pA8N6wBBFye0ppPsvVRN0jfBjaAHIIgWMpSt9iR/nGmS4EesI4gmz+QjIgWcLAlxwqEVuFrlVpucYNJn8dl74eaZMv9zlyDOi5FhkIFB2qMlN/YGu1kdnpy4wcItOe3P1i7rx/UBsIJe1O3xMQYWPTgKo/RJSU+B9OETmrIhmFL45coWBHutfZcVjLVoMIcmHrFB+sJj/cqHV4AqWJlyeIr7yhYIBHsoO7arZJ9MbMxBWxhI+5bsJBSmbBx5+CTo0DnvbW/ofBACAbECkm/3opMhds7evyGTMfwLAwEExY/tIOZtu8kKcodgBaxTJfvEi0GgKjMu2cvhWduHHj4BLTgFAl0DXrDX2nXqbhANvZwG8oh434PMkl0TFw4CVC/xfAVAwHGWDuAiUU/2SoODNG9RA0K11AvjDukg87EdEbwhSNUpZAW49VMyFfPmtIMeEY1GEBzhLbVK+r6UD89F6KbNC7yXnMpQ8X1cH1B6fzg2upvT6rQ2BG0yBzvjIJOHS4IMbRFk1nvTF4KgKZIm/icn+z3NY381ERsC0rqunXIqwEMkNGUfDnLsld0G6dRaH0g/bjN0j5v1+va07co8dodBalc807FRD5M0OtZZy57TXZT+kWHVB5TjAzmjTYMgSoIiTfU6eJotPXns0MMr3Q4J915bRYNUM+xUyU5+E5kOARqq5sG7yiquwCjGfSufnoMckonWSc1FhbYm61TJekAPMtrqlG9YkTBBpulGGFfvjN79LJzdreAJf79iTgRyfGiEXSXDtWI+o21474BGM9Uc+iYOK8AYFyZRRHJEiuiT5/sE6duiUx/ooVoxv+ZMII9JnBCjKP0JqWaHp32hwUMpUTLFrbBtarTnzjRF1a6S9Th83kRKy3ke54M8Ad7Uh7kh+saGWb3uh06YQ+u8hRN3zx19fVParg+YvRYZZJsCAZgBqZ/SuPqg+M0eHb1IENwiBVRIE1xefB484agVkAry8srkFYLOd5tG8Z6REhqiv2/dpHMQWrYmn1EvFP8EIQEIqGSKBqygZZ83oWuBySPuEAKol4J3CJXwsQVhOXim6Z+HQ8Dmjw3iDowYgYBmQAfCVttQSffc3aSlifN8omgfj0y2Y32GeZFSuiiZsi1Mg8WDY8NBG2QFzixZL8q7IJj4lsaE3VMMMhQ6mxZX0KdsXXxIBRntCc4Tamr4iAQFQEAQrJ78ZwztDN2h5vro+Q24kWJlTkF5YJL9+d0L5AcssY9DU3pR9LXQDGFLmDb3cu79/CF7q4slEbAB5+t3ye5KASkBc5GIERZnkwM6an+e2WXtKhnbi26npOH3D85p68MR5OAIAJTVl1KVUm/KBO7DLLT9xR4KmAKKhn7bDzDzq1lOnrO8Ac8XV+1j+eQYx0nufdaJGvm+MiHdnrqX4OEVPDFYwiRokGja26UFdgdPXlLO7GW9UNBQ2Sgqx3gunnDdPzqygTAsVbxo4QALTSVMHAEEtdN1ZslYdJJYLEdZm9l5no9ny5urCAFZHksoGOrAIljm1IPjHnJB58HiCACmbNcHdtDUGId2PuOv+QqtVZbWK9qy5tFGCFL7YXu/6IWpmI1IEB8ZgbblCH7ViobWLqMkCoL2ThdJSmqFqj6eL2MmRUZvS+Mnu10gYaLDGUb8MHdIXCsgQuwEBCAGhY2kPnY0yjyzH7aqCmir/UWFgEZfgGhP6Qh+++uNqWVUBcDf+IZE4gu+iq4nR++S3nUOE2IbqCr9IG7gHAR9o05HVVTy1QY9+2uVkr58NpQNcVwou6JrZV9O03XdvTeHoqMnaF+CaQIlEPsM7XnCzQURpp8eDPDRehAXbtl72rmAz+fbXl1d3dzcCJS1tbWUPhy1ZII03UY7MQC5rr+Dvn7hQa3+XGSe7u/uD/DpgmopfOBUlOOpfLlYLBfy+UpFS2VHS8jyPku+Tvp4/zh9MO17ki6KwCP9fL/rx+dlAsMZtGmanp/HE0vAhSQpHo85dCCIRtiCoDgD1o8zbbV3eIy+GvziGoEl9NHAsLfVKmyvjb6cy3vbKIO2WbV79hR4rXN42D7lRNSLIUHmVlqxD8UwzXC3LzOeI/rgA+R+V+zYUUQwD6ae8XSxBJ3MWDPIAaPolASTNY/7hPCO+vlo+8AQTWeLqmB2juhpW80vnqDt1X5nnlswWQHNsEbRQSUoSDBR+ej2jj/tIlIl1ehdqKL5KQK32Qx3XPuKFdNMp9Nsdwf83fHxYW+QZg3ni22tFHuf8Txy+4IKOiCl0UXf02YdlqSg7fWK2umYBohp4sMrBdU+j0EQwt0j8l1Ef05CB5uKCHRPOW2/C3jDtNH883n+Q0FNcgDh9A0/iuHflf8sAsGEoK3hjduCaM5CATylsp849bCBCy10+9CPtrn50eneyCcI+FBbPz5uxGCVwwvVPr4TAXNgErcOBmGIAB2EAiAgKEAWDEMU1YN+4+KVyu9U5HbzeOcTSCIVpaSog+7O8X571jdH3UsJ3H/5JfpjYWFpYfnpnz2J5WdPL/xyYeEBLAUJ5fv/Xv4CwTgEm5sPZhkPUsYgkDIPZhkPUlwQ5JL6ZiwTWEn5tPWVgF6slAMXHpDtheXc9mpuNedbWgpsby4s5IrLC8vL8MfwNS4IYrGELqVkPppJSNFILC7phej9X/Q5S7GwXFxfLlR8xeWlTd9SMVcILBTLherS8CUuCDLLHCelMqsxPVLg9HyMSxXk+7/m85XNXBX+V1xY9uWWq6sbgRw6ZHAjsFoNDF/jNoRIlJMyAZnCEFT+LCAgsj3zty4I5EwGtIAqZB0I1v9MIECyWZ32GxcEVIXnJJ1aj+iJApesRDguddEhWK+sl7VyoVD2VRYK+aWKtrS+kCvAD7T88EUuCJKyvpLUspHkGlfWMwWuIGcvPARrGS2zrusLC1whk9TKmUIyUKhoqUomPzSOGewwt37hIRiKfdCoNukZZkCQj8Qq93JVD4v8JUf4CwR/gcD3FwhA/h83LnpOIN1Tw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 descr="C:\Users\Lina\Desktop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2457450" cy="1857375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oHCBUSEhIREhUVEhUSEhIVGBIZGhQaHBIVGRQZGhgcGRgeITwlHB8rIRgYJjgnLDE0NTU2GiQ7QDs1Py40NTEBDAwMEA8QHhISHzQsJSs0PzQ0PTE0PzQ0NDQ3NDQ0NjQ0NjQ2MTE0NDQ0MTU0NDQxND80NTY0NDQ0NDQ0MTQ0NP/AABEIAOEA4QMBIgACEQEDEQH/xAAcAAEAAQUBAQAAAAAAAAAAAAAABAECAwUGBwj/xABEEAACAgECAgYGBQoFAwUAAAABAgADEQQhEjEFE0FRYXEGIjJSgZEHQmJyoRQVI1OCkrGywdIzQ1Rzohek0TREY4OT/8QAGwEBAAMBAQEBAAAAAAAAAAAAAAECAwQFBgf/xAAsEQEBAAIBAwMDAwMFAAAAAAAAAQIRAwQhMQVBYRJCUROhsXGR0QYUFSIy/9oADAMBAAIRAxEAPwD16IiAiIgIiICIiAiIgIiICIiAiIgIiICIiAiIgIiICIiAiIgIiICIiAiIgIiICIiAiIgIiICIiAiIgIiICIiAiIgIiICIiAiIgIiICIiAiIgIiICIiAiIgIiICIiAiIgIiICIiAiIgIiICIiAiIgIiICIiAiIgWsQASdgASSewDnOH6Z9PgrFNIq2453PxcJP2VGCw+1kDuyN5i+kbpc5XRISAVD24+sCfUQ+GxYj7vYSJwcw5eX6bqPf9M9Kx5sf1ebxfE/Py9G6L+kCp8Lqkak++nE6nzAHEvlgjxnV6LpCq9eKmxLQOZRg2PMDcHznh8ISrB1JVhydSVZfJhuPhKY89+6OvqPQcL34rr4vePeonk/RnpnqqcB2GoT3bPaA8LBv8WDTtOifTPS34Vm/J3O3DZgAn7L+yfLIPhN8c8cvFeH1Pp3P0/fLHc/M7x0kQDEu4SIiAiIgIiICIiAiIgIiICIiAiIgIiICIiAiIgeO+mDE9IavPZYg+ApTE007X6QegnFh1qKXRlUWgDdGVQoYj3SoAJ7Mb7Hbiczh5cbMrt9z6XzYcnTYzG95NX4qsSkrM3pKzuPQ70RW2tdTql4lcZrob2Sh5M4+sG7FO2Dk5JwOY9HejPyvU10EZUktZ/tJgsP2iVX9rM9rAxsNgOzunTwYfdXzXrfW2WcGF173/DX/AJqVN9Ox059xADWfOo+qPErwk98odXZX/j15X9dUGZezd6/bT4cQAG7CbB3ABJIAG5J2AHiZB/O1Z/w+O7uKKSp8rDhP+U6NvmtJNNy2KroyurDKupDKw7wRsZkmh1FbuxsppbTuxyzmxE4z3uqK6OdsZYZxyImejUapVAdNM7b5ZbLEGM7eqUbfHj8pO4nVbeUmuHSvD/jVW1j3wA6H4oSwHiyqJrOmfTPT6fhVD+UMwzisqVUdnE+cDyGT4SLZJurYcWeeUxxlt+HSxOB/6jjP/pjj/cH9svX6R6/raez9lkP8cSv6uH5dV9N6ufZXdxOH/wCpFP8Ap9R86f75l0Xp8l1iU16a9mdgqjNXmSfW2AAJPgDE5MbdSs8+h6jDG5ZYWSOziQfyu3/Tv+/T/dH5VceVAH3rEH8oMu5tVOia436nsp0/xvs/pRC6nUjdqKyO5LmZvgHrUfMiDVbGJG0esW1SVDKynhdGGGRsZww8iCCCQQQQSN5JhBERAREQEREBERApOa6V9CtLeS6BtO53JrwFY/aQjh+WCe+dNMOp1C1oXdgqjGSe8nAAHMknAAG5JwJFkvar8fLnx5fVhbL8PMelPQfU05avh1Kj3PVYfsMd/gxPhOXs9QkOChU4KsCpU9xVtwfOeytddb7JOnTs2VrW8fWyiDwwx3+qdpbV0bUrdZwBrMY618u+M5wHbLAZ7AceExy4cb4e30/rPUYTXJJf2rmPo6NdSXXWHhZ2VFHCxPAqg5GB2sx/dE6xul1sfqqHTixks/MD7NZIZj8gM9vKSeKYdRQtilLFDqew9hHIg81I5gjcTTHUmnl8+eXNyXky82sV3RyOP0hextiHYglGByGVQOFSD2hR45latUVcVW4DnPA42W3Ayce64G5XuBIyAcRdJrClp0lpJbh46rT/AJyD2lJ/WJ294Kt7wE7U0LYpRxxKcbbggg5BBG6kHBBG4IyJN+WcjNmUkCm9q2Wq08XEcJccDjPuvjYP5YDdmDtJ2ZFWhNT0v0Fp9UD1iAPja1cK693rY38jkeE2hMtJlV8bcbvG6ryHpvoizSWcFnrBslLAMK4HPb6rDtX5ZE109f6a6OXVUvS23EMq/ajj2WHkfmMjkZ5C6lSVYYZWZWHcykhh8CDOTmw+nvH1fpfW3nwuGf8A6n7xaZ3X0YaAF9RqSM8AWlT3Fhxv+HV/MzhDPTvoycHSWgc11LBvPqqyPwI+UdPN5K+t53HptT3sldjEQZ2vjlDKRKQlB1A6u+m0f5hNFniCrPWT3kOCo/3Wm0mt6T9msdp1Om/C5GP4AzZS08K0iIkqkREBERAREtscKCzEKqgksdgABkknsEDBrdYtScbZOSFVF3axjyVR2k4PgACSQASNbVUzMLbsM4yVUbrTkYwne2CQXO5yeQPCMdNvXP17doIrT9Wh7SOx2wCe7ZewkysyuWXs3ww1N1lBlczEGlwaUaaZMxmWZlcwjSB0xSrdUzZHDaiEjYgWHgGD2EOa2B70Ez6K9m4ksxx1kBiNg6kZRwOwMOzsIYb4ycXSpzWoHM36Yf8AcVk/gCfhDtjVV4+vp7M+PV2V8Py61/nLeyNd0u+tbFZHAZWGCp7ZCrvaplrtYsrELXcfrE8kc9j9gbk33tjPzMVqK6sjqGVgQykZDA8wRI2nTITLSZrkuahgljF6mIVLmOShOwS09vcrnnyb1sF5xMirRUzhNP6Mrq3u1PXFUfU6kBVQZHBe6E8RONypPLtnV9I3tgVVnFtmQD+rT69h+6OXexUdpIgdGVGpHakEoLbV6rPNEc1gpnYN6h8G8DvIuMs7tOLmz4st4XV8dkFPQrTjm9zebKP4JNl0Z0WukDLp7LKw7BmGUcMwGM+upxsByxyk6q5XUMhyDnvBBBwQQdwQdiDuIYyJJj4a58ufJNZ22fNXp0lcntKly/Z9RwPJjwsfisnaXpSqxuBW4X3/AEbgoxxzIVvaA71yPGatjMF9auOF1DDIOCM7jkfPxlpl+WF4JfDpjE5WnU3V2Vob2FTkIGdVdq3JwvE7esyscLknIJHMH1d6dDedjqSB3pVWGHkW4h+EvO87ObLG4XVUubrNRSi79SWufuXKPWinxJdmH3D4TaSPo9KtSlUB3YszElmsc82djux2HwAA2AEkSzO3ZERCCIiAiIgJqemn4ilH1Wy7+KKRhT4MxHmFYds205/VPxai49qdXX8Agf8AjaZXK6jTix+rJifQ0t7VVbeaIf6R+b6+wOngllqD5IwmUNKhplt2XGMY0YHs2XL48bP/AD5hdM45aiw+DLQR/wAUB/GZg0uDSdq/SwcGoHKyojuNTg/MWf0lTZqB9Sl/HrHT8OA/xmcNI+s1XVhVUcdlhISvvI5sx7EXOSfIDJIBnatxYluey5EdAgp/SsQ/ECzKyIvIdhdj3YXvmZTx6ljjaqkLn7VjBmHmBWh/bEtrC6et3ds44rLLCN3bG7Y8gAB2AKBykbS9Foymy6pDbaxdyyqSCfZQnt4FCp+zJNNxvKTXfmjTfqKv3F/8Sp6Mo5dWmPd3x+7ykdjVX6vW0rmux0JZSDXszMpGCOAZJHwkHSvfhq61PV7cF13EGRSD6pr9t+EgYLcGQdySMtMZ6dMgH6OlDyA4UBPcFHM+AmE6uyz/AAk4FP8Am2BgMfZr2dv2uH4yU6W3jqEIrJsvuIVXfBax8bM2MAIgyxAwAAcDJ3k6akV1pWueGtFQE8yAMZJ7Secx6bSBCXLNY7DBsfHER7oAACr4KAO05O8zkytq8xRNTUysbaxltuOvYC0AfIOByPbyO2Ct9V62KHQ5Bz3ggg4IIO4IIIIO4IMysZAvRq2NlY4g2OOsfXwMcS/bAAH2gAOYEjytJpLJmJjCWq6h0IZWGQRKMZFaxiurDqyNurAqR4EYM6HoPVNbQpc5dC1bnbdkOOLHZxDhfH2hNBJHoRrBaurYAgflbcOfrotVdYceBat8eWZfj93P1eM+mX3dRERNXAREQEREBERATmtZX1equG/6UV3A9hwgqYDy6tCfvidLNT05oXdUtrHFZTx4TYdZWwHGmewnhUjxUA4BJkZTc004svpylqCGlQ01ul6Trs4QG4GYZFbgo58lbc+YyJOzMXodqyhpcGkCzpGpTwl04vcB4nPki5Y/ATG+qdhlQKU7bbMA4+ymdu3d8Y90xpW6TNTrBXwqBxu+eCsc2xzJP1UGRljsMgbkgGukoKku5D2OAGYbAAckQdijPxO5kXRtWuSnHcz44rFV7C5HLidFIA3OBsBnYCZXputfgNF6U8ILMppV7c5yi5cFByy3PfAxzFpKzyzxx71J0WmGqfjdQ2nrb1QdxqLFPtY5GtTy95hnkoLbJuiKvqh6+4I7qo8kB4PwlKtWyhUXS3KqgKADpQFAGAABbsAJB6c6fs0lXXNpmZQyqfXTK8WwJwDtnA8yJp2kcv8A2zykx83wlt0OezUXDwxpz/GvMDoZT7dt7ju4kr/GtVb8ZxVv0k2n2NNWvi1jt+AQSDd9IWsPsihR9xyfmX/pMrzcc93o4+ldbl9uv613PSHR9dPVWV1qh6wK9mPWZWVgvE59ZvX4Bue2Qqn6thW2yMf0Z7O/gPiN8d42+qZwus9MNbarI9ihWxsqIMEEEEEgkEEA57xINvT+qcENezKea8FOP5Jnlz4V1cXo/VSd5P7vUiZYTOQ9GvSO2w9RaOtZVyrgqruBzBBwrMOfMZHYcGdEekax7ZNePfV0H7zDB+Blpdzcc+fHlx5XHKasSyZYxkYdI0nlbUfKxD/WWP0jSOd1Q/8AsT/zCJpZqK2RjZWM5OXq2HWfaXOwf8G5HsIy1XLYodDlTy5jtwQQdwQcgg7ggiYW14OyK9h+ypC+fG2FI8iT4SOuiZmdnbgWzBamsnhZhtlnwGJIxkDhHqjOe1r8pnwv1FxsJqrPeHtHKsdqqe1+zH1eZ7A299EdMFSyxFCIzLXWo2HV0gpsOz1y4HgAe2ahaCzJpqfULjGVAAoqGzNjkMclHaxHZnHaaela0StAFVFVVUfVVRgD5CaYT3cnVZ/ayRETRxkREBERAREQEREDnumeiCSzoi2o5LWUEKcseboG2JPMqee5G+Q2lo0emfPDVUSuxU1rxIe5kYZU+BAndyLquj6rsdbVXYRyLorFfIkZErcdt8Oa4zVm2h6P0fWMyJ+jrQgMUCgsxAPCu22AQSftADfONxR0bShDLWpYfXbLv+++W/GWdD0IlKqiqilrH4FAUKXsZyMDlu0mxJoyyuV2uzGZTMSFF2Zg12lW6qylxlbEZWHgwxt4zLEE7PA76ijvW27Vu6Me9kYq2PiDMeZL6Zfi1WqYcjqdTjy658SJPMzkmVkfofTZXLhxuXmyfwZlMystlHQl9G3Gu+hxzW6vvJ4SwVgPNSw+M9MfWIDws6o3usQrfFW3nl2kUtZWq7s1laqO9mcBfxIn0AwzkHcd07emx+rC/wBXyvrnJ+nzY2TzHJcStvs3yMpjHIYnSWdGUP7dFLfeRD/ETD+Y9L/ptP8A/lX/AGzo/T+XjTqp+HNWapA3DxZbsRcu58kXLH4CS9N0XfbzH5OnvPhnI+ygOF82OR2rOmo06VjhRFRfdRVUfITLJmEimXVZZdp2Q+j+jkoUqgOWOXdjxNY3ezHn4DkOQAEmREu5rdkREBERAREQEREBERAREQNdpfUeyo/VdnX7SWMWz8HLrjsAXvElzFrdJ1nCyNwWVklHxkDPtKwz6yNgZHgCMEAjAdRco9bTO5/+N6WX52Mh/CVsXmSZEhLqrTy01q/ffTgf8HY/hKj8pP8Al0IO82O5+KhAP+UapuJkg9NdIjS6e3UNv1aEge83JV+LFR8ZkGm1B9q6sfcqYEfFrCPwkLpT0cXVIK7773UOH4F6lAWAIGeFMnGe/u7osq2OU+qb8e7xUE8yeInct7x7SfMxPXa/QDQDmlj+dlg/lIk2r0Q0K/8Atq2+9l/5iZx/7TK+a+m/5/hxkmOF7PFcxX654U9dvdX1j8hvPc6vR7SIcppdOp7xVX/bNjVUqjhVQg7lAA+Qlp0k96yz/wBRX7eP+9ea+gvorYbk1WoQ1pWeKtHGGsfsYqd1VeYzgkgHkN/TYlJ1YYTDHUeD1PVZ9TyXPPz/ABFYiJZzkREBERAREQEREBERAREQEREBERAREQEREBERAREQEREBERAREQEREBERAREQEREBERAREQEREBERAREQEREBERAREQEREBERAREQEREBERAREQEREBERAREQEREBERAREQEREBERAREQEREBERAREQEREBERAREQEREBERAREQEREBERAREQEREBERAREQEREBERAREQEREBERAREQEREBER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C:\Users\Lina\Desktop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9425" y="4876800"/>
            <a:ext cx="2314575" cy="1981200"/>
          </a:xfrm>
          <a:prstGeom prst="rect">
            <a:avLst/>
          </a:prstGeom>
          <a:noFill/>
        </p:spPr>
      </p:pic>
      <p:pic>
        <p:nvPicPr>
          <p:cNvPr id="1033" name="Picture 9" descr="C:\Users\Lina\Desktop\download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714875"/>
            <a:ext cx="2143125" cy="2143125"/>
          </a:xfrm>
          <a:prstGeom prst="rect">
            <a:avLst/>
          </a:prstGeom>
          <a:noFill/>
        </p:spPr>
      </p:pic>
      <p:pic>
        <p:nvPicPr>
          <p:cNvPr id="1035" name="Picture 11" descr="C:\Users\Lina\Desktop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1857375" cy="2466975"/>
          </a:xfrm>
          <a:prstGeom prst="rect">
            <a:avLst/>
          </a:prstGeom>
          <a:noFill/>
        </p:spPr>
      </p:pic>
      <p:pic>
        <p:nvPicPr>
          <p:cNvPr id="1036" name="Picture 12" descr="C:\Users\Lina\Desktop\images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509120"/>
            <a:ext cx="2143125" cy="2143125"/>
          </a:xfrm>
          <a:prstGeom prst="rect">
            <a:avLst/>
          </a:prstGeom>
          <a:noFill/>
        </p:spPr>
      </p:pic>
      <p:pic>
        <p:nvPicPr>
          <p:cNvPr id="45058" name="Picture 2" descr="C:\Users\Lina\Desktop\download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628800"/>
            <a:ext cx="2066925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24136"/>
          </a:xfr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r>
              <a:rPr lang="it-IT" dirty="0" smtClean="0"/>
              <a:t>PREVENZIONE </a:t>
            </a:r>
            <a:r>
              <a:rPr lang="it-IT" sz="3200" dirty="0" smtClean="0"/>
              <a:t> </a:t>
            </a:r>
            <a:r>
              <a:rPr lang="it-IT" sz="4000" dirty="0" smtClean="0"/>
              <a:t>attraverso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66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 dirty="0" smtClean="0"/>
              <a:t>Attività fisica</a:t>
            </a:r>
          </a:p>
          <a:p>
            <a:endParaRPr lang="it-IT" dirty="0" smtClean="0"/>
          </a:p>
          <a:p>
            <a:r>
              <a:rPr lang="it-IT" dirty="0" smtClean="0"/>
              <a:t>Sana alimentazione</a:t>
            </a:r>
          </a:p>
          <a:p>
            <a:endParaRPr lang="it-IT" dirty="0" smtClean="0"/>
          </a:p>
          <a:p>
            <a:r>
              <a:rPr lang="it-IT" dirty="0" smtClean="0"/>
              <a:t>Controllo del peso corporeo</a:t>
            </a:r>
          </a:p>
          <a:p>
            <a:endParaRPr lang="it-IT" dirty="0" smtClean="0"/>
          </a:p>
          <a:p>
            <a:r>
              <a:rPr lang="it-IT" dirty="0" smtClean="0"/>
              <a:t>Adeguato stile di vita</a:t>
            </a:r>
            <a:endParaRPr lang="it-IT" dirty="0"/>
          </a:p>
        </p:txBody>
      </p:sp>
      <p:pic>
        <p:nvPicPr>
          <p:cNvPr id="2050" name="Picture 2" descr="C:\Users\Lin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1512167" cy="1080120"/>
          </a:xfrm>
          <a:prstGeom prst="rect">
            <a:avLst/>
          </a:prstGeom>
          <a:noFill/>
        </p:spPr>
      </p:pic>
      <p:pic>
        <p:nvPicPr>
          <p:cNvPr id="2051" name="Picture 3" descr="C:\Users\Lina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1440160" cy="936103"/>
          </a:xfrm>
          <a:prstGeom prst="rect">
            <a:avLst/>
          </a:prstGeom>
          <a:noFill/>
        </p:spPr>
      </p:pic>
      <p:pic>
        <p:nvPicPr>
          <p:cNvPr id="2052" name="Picture 4" descr="C:\Users\Lina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08920"/>
            <a:ext cx="1656184" cy="1152128"/>
          </a:xfrm>
          <a:prstGeom prst="rect">
            <a:avLst/>
          </a:prstGeom>
          <a:noFill/>
        </p:spPr>
      </p:pic>
      <p:pic>
        <p:nvPicPr>
          <p:cNvPr id="2053" name="Picture 5" descr="C:\Users\Lina\Desktop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581128"/>
            <a:ext cx="1584176" cy="14729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641</Words>
  <Application>Microsoft Office PowerPoint</Application>
  <PresentationFormat>Presentazione su schermo (4:3)</PresentationFormat>
  <Paragraphs>98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PREVENZIONE CARDIOLOGICA         IN ETA’ EVOLUTIVA</vt:lpstr>
      <vt:lpstr>L’accesso per i minori è vincolato alla presenza di un genitore o di chi ne fa le veci ed è necessario:</vt:lpstr>
      <vt:lpstr>Nel nostro Poliambulatorio si eseguono diverse Prestazioni Sanitarie, tra cui:</vt:lpstr>
      <vt:lpstr>Diapositiva 4</vt:lpstr>
      <vt:lpstr>Diapositiva 5</vt:lpstr>
      <vt:lpstr>Nello specifico oggi parleremo della Visita Cardiologica</vt:lpstr>
      <vt:lpstr>Diversi fattori di rischio che favoriscono la comparsa di malattie cardiovascolari possono essere presenti già in età evolutiva</vt:lpstr>
      <vt:lpstr>Prevenzione e screening sono il primo passo per proteggere il nostro cuore. </vt:lpstr>
      <vt:lpstr>PREVENZIONE  attraverso </vt:lpstr>
      <vt:lpstr>SCREENING attraverso</vt:lpstr>
      <vt:lpstr>Nel nostro Paese la legge sulla tutela sanitaria dell’Attività Sportiva è giustamente molto severa </vt:lpstr>
      <vt:lpstr>Il ruolo dei genitori , ma non da meno degli insegnanti, per quanto concerne la prevenzione è fondamentale in quanto</vt:lpstr>
      <vt:lpstr>  Un esempio è l’affaticamento, se  a parità di sforzo fisico il soggetto mostra più difficoltà dei suoi compagni, al suo stesso livello di allenamento,potrebbe essere indicativo per approfondire. </vt:lpstr>
      <vt:lpstr>Tramite la Visita Cardiologica,è possibile eseguire gli esami di primo  livello: </vt:lpstr>
      <vt:lpstr>Elettrocardiogramma per individuare presenza di aritmie o alterazioni del sistema di conduzione del cuore </vt:lpstr>
      <vt:lpstr>Ecocardiogramma trans-toracico   che permette di studiare l’anatomia cardiaca completa(esame che nel nostro ambulatorio non viene effettuato) </vt:lpstr>
      <vt:lpstr>Diapositiva 17</vt:lpstr>
      <vt:lpstr>La Visita Cardiologica </vt:lpstr>
      <vt:lpstr>Cuore in Visita</vt:lpstr>
      <vt:lpstr>Esistono tre tipi principali di elettrocardiogramma:</vt:lpstr>
      <vt:lpstr>L’elettrocardiogramma secondo Holter</vt:lpstr>
      <vt:lpstr>L’elettrocardiogramma a riposo  di cui oggi vi parlerò.</vt:lpstr>
      <vt:lpstr>L’elettrocardiogramma a riposo</vt:lpstr>
      <vt:lpstr>Tale strumento è  l’Elettrocardiografo</vt:lpstr>
      <vt:lpstr>registrerà su carta termica il tracciato elettrocardiografico  </vt:lpstr>
      <vt:lpstr> Gli elettrodi hanno una collocazione ben definita su torace e arti, affinché il tracciato che verrà trasmesso  sia considerato valido ed attendibile.</vt:lpstr>
      <vt:lpstr>Per questo vi verrà chiesto : </vt:lpstr>
      <vt:lpstr>Eseguito l’Elettrocardiogramma </vt:lpstr>
      <vt:lpstr>  Grazie per l’attenzione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PREVENZIONE IN ETA’ EVOLUTIVA</dc:title>
  <dc:creator>Lina</dc:creator>
  <cp:lastModifiedBy>Lina</cp:lastModifiedBy>
  <cp:revision>28</cp:revision>
  <cp:lastPrinted>2023-03-09T14:54:28Z</cp:lastPrinted>
  <dcterms:created xsi:type="dcterms:W3CDTF">2023-03-05T16:08:14Z</dcterms:created>
  <dcterms:modified xsi:type="dcterms:W3CDTF">2023-03-14T20:33:08Z</dcterms:modified>
</cp:coreProperties>
</file>